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12192000"/>
  <p:notesSz cx="6858000" cy="9144000"/>
  <p:embeddedFontLst>
    <p:embeddedFont>
      <p:font typeface="EB Garamond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877EBE1-8E24-47C1-8941-7ABA8B7AF352}">
  <a:tblStyle styleId="{8877EBE1-8E24-47C1-8941-7ABA8B7AF352}" styleName="Table_0">
    <a:wholeTbl>
      <a:tcTxStyle b="off" i="off">
        <a:font>
          <a:latin typeface="Tenorite"/>
          <a:ea typeface="Tenorite"/>
          <a:cs typeface="Tenorite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EBGaramond-bold.fntdata"/><Relationship Id="rId11" Type="http://schemas.openxmlformats.org/officeDocument/2006/relationships/slide" Target="slides/slide6.xml"/><Relationship Id="rId22" Type="http://schemas.openxmlformats.org/officeDocument/2006/relationships/font" Target="fonts/EBGaramond-boldItalic.fntdata"/><Relationship Id="rId10" Type="http://schemas.openxmlformats.org/officeDocument/2006/relationships/slide" Target="slides/slide5.xml"/><Relationship Id="rId21" Type="http://schemas.openxmlformats.org/officeDocument/2006/relationships/font" Target="fonts/EBGaramond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EBGaramond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7d87dcd16f_0_30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g17d87dcd16f_0_30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7d87dcd16f_0_29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g17d87dcd16f_0_29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17d87dcd16f_0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g17d87dcd16f_0_19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1167493" y="1122363"/>
            <a:ext cx="7096933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b="1" sz="6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1167493" y="3602038"/>
            <a:ext cx="9500507" cy="806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/>
          <p:nvPr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dk2"/>
          </a:solidFill>
          <a:ln cap="flat" cmpd="sng" w="12700">
            <a:solidFill>
              <a:srgbClr val="B1973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1" y="4571999"/>
            <a:ext cx="1118508" cy="1118508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1" y="5739492"/>
            <a:ext cx="1118508" cy="1118508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" name="Google Shape;20;p2"/>
          <p:cNvGrpSpPr/>
          <p:nvPr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21" name="Google Shape;21;p2"/>
            <p:cNvSpPr/>
            <p:nvPr/>
          </p:nvSpPr>
          <p:spPr>
            <a:xfrm rot="-5400000">
              <a:off x="10667433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 flipH="1" rot="5400000">
              <a:off x="9499940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" name="Google Shape;23;p2"/>
          <p:cNvSpPr/>
          <p:nvPr/>
        </p:nvSpPr>
        <p:spPr>
          <a:xfrm>
            <a:off x="0" y="-1"/>
            <a:ext cx="1167493" cy="1167493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11024507" y="4580708"/>
            <a:ext cx="1167493" cy="2277292"/>
          </a:xfrm>
          <a:custGeom>
            <a:rect b="b" l="l" r="r" t="t"/>
            <a:pathLst>
              <a:path extrusionOk="0" h="2272167" w="1167493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2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1"/>
          <p:cNvSpPr txBox="1"/>
          <p:nvPr>
            <p:ph type="title"/>
          </p:nvPr>
        </p:nvSpPr>
        <p:spPr>
          <a:xfrm>
            <a:off x="1798721" y="1684338"/>
            <a:ext cx="8594558" cy="2810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Arial"/>
              <a:buNone/>
              <a:defRPr sz="4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1"/>
          <p:cNvSpPr txBox="1"/>
          <p:nvPr>
            <p:ph idx="1" type="body"/>
          </p:nvPr>
        </p:nvSpPr>
        <p:spPr>
          <a:xfrm>
            <a:off x="381000" y="519405"/>
            <a:ext cx="1364297" cy="10945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BB10E"/>
              </a:buClr>
              <a:buSzPts val="23900"/>
              <a:buNone/>
              <a:defRPr b="1" sz="23900">
                <a:solidFill>
                  <a:srgbClr val="DBB10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11"/>
          <p:cNvSpPr txBox="1"/>
          <p:nvPr>
            <p:ph idx="2" type="body"/>
          </p:nvPr>
        </p:nvSpPr>
        <p:spPr>
          <a:xfrm>
            <a:off x="6881813" y="4494213"/>
            <a:ext cx="3511550" cy="679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p11"/>
          <p:cNvSpPr txBox="1"/>
          <p:nvPr>
            <p:ph idx="3" type="body"/>
          </p:nvPr>
        </p:nvSpPr>
        <p:spPr>
          <a:xfrm>
            <a:off x="10609104" y="3399692"/>
            <a:ext cx="1364297" cy="10945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BB10E"/>
              </a:buClr>
              <a:buSzPts val="23900"/>
              <a:buNone/>
              <a:defRPr b="1" sz="23900">
                <a:solidFill>
                  <a:srgbClr val="DBB10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" name="Google Shape;117;p11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ole team">
  <p:cSld name="Whole team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2"/>
          <p:cNvSpPr txBox="1"/>
          <p:nvPr>
            <p:ph type="title"/>
          </p:nvPr>
        </p:nvSpPr>
        <p:spPr>
          <a:xfrm>
            <a:off x="750430" y="381000"/>
            <a:ext cx="1067814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2"/>
          <p:cNvSpPr/>
          <p:nvPr>
            <p:ph idx="2" type="pic"/>
          </p:nvPr>
        </p:nvSpPr>
        <p:spPr>
          <a:xfrm>
            <a:off x="750429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12"/>
          <p:cNvSpPr txBox="1"/>
          <p:nvPr>
            <p:ph idx="1" type="body"/>
          </p:nvPr>
        </p:nvSpPr>
        <p:spPr>
          <a:xfrm>
            <a:off x="750430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12"/>
          <p:cNvSpPr txBox="1"/>
          <p:nvPr>
            <p:ph idx="3" type="body"/>
          </p:nvPr>
        </p:nvSpPr>
        <p:spPr>
          <a:xfrm>
            <a:off x="750429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12"/>
          <p:cNvSpPr/>
          <p:nvPr>
            <p:ph idx="4" type="pic"/>
          </p:nvPr>
        </p:nvSpPr>
        <p:spPr>
          <a:xfrm>
            <a:off x="3549397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24" name="Google Shape;124;p12"/>
          <p:cNvSpPr txBox="1"/>
          <p:nvPr>
            <p:ph idx="5" type="body"/>
          </p:nvPr>
        </p:nvSpPr>
        <p:spPr>
          <a:xfrm>
            <a:off x="3549398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p12"/>
          <p:cNvSpPr txBox="1"/>
          <p:nvPr>
            <p:ph idx="6" type="body"/>
          </p:nvPr>
        </p:nvSpPr>
        <p:spPr>
          <a:xfrm>
            <a:off x="3549397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12"/>
          <p:cNvSpPr/>
          <p:nvPr>
            <p:ph idx="7" type="pic"/>
          </p:nvPr>
        </p:nvSpPr>
        <p:spPr>
          <a:xfrm>
            <a:off x="6348367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Google Shape;127;p12"/>
          <p:cNvSpPr txBox="1"/>
          <p:nvPr>
            <p:ph idx="8" type="body"/>
          </p:nvPr>
        </p:nvSpPr>
        <p:spPr>
          <a:xfrm>
            <a:off x="6348368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12"/>
          <p:cNvSpPr txBox="1"/>
          <p:nvPr>
            <p:ph idx="9" type="body"/>
          </p:nvPr>
        </p:nvSpPr>
        <p:spPr>
          <a:xfrm>
            <a:off x="6348367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12"/>
          <p:cNvSpPr/>
          <p:nvPr>
            <p:ph idx="13" type="pic"/>
          </p:nvPr>
        </p:nvSpPr>
        <p:spPr>
          <a:xfrm>
            <a:off x="9147335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0" name="Google Shape;130;p12"/>
          <p:cNvSpPr txBox="1"/>
          <p:nvPr>
            <p:ph idx="14" type="body"/>
          </p:nvPr>
        </p:nvSpPr>
        <p:spPr>
          <a:xfrm>
            <a:off x="9147336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12"/>
          <p:cNvSpPr txBox="1"/>
          <p:nvPr>
            <p:ph idx="15" type="body"/>
          </p:nvPr>
        </p:nvSpPr>
        <p:spPr>
          <a:xfrm>
            <a:off x="9147335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2" name="Google Shape;132;p12"/>
          <p:cNvSpPr/>
          <p:nvPr>
            <p:ph idx="16" type="pic"/>
          </p:nvPr>
        </p:nvSpPr>
        <p:spPr>
          <a:xfrm>
            <a:off x="750429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Google Shape;133;p12"/>
          <p:cNvSpPr txBox="1"/>
          <p:nvPr>
            <p:ph idx="17" type="body"/>
          </p:nvPr>
        </p:nvSpPr>
        <p:spPr>
          <a:xfrm>
            <a:off x="750430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4" name="Google Shape;134;p12"/>
          <p:cNvSpPr txBox="1"/>
          <p:nvPr>
            <p:ph idx="18" type="body"/>
          </p:nvPr>
        </p:nvSpPr>
        <p:spPr>
          <a:xfrm>
            <a:off x="750429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5" name="Google Shape;135;p12"/>
          <p:cNvSpPr/>
          <p:nvPr>
            <p:ph idx="19" type="pic"/>
          </p:nvPr>
        </p:nvSpPr>
        <p:spPr>
          <a:xfrm>
            <a:off x="3549397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Google Shape;136;p12"/>
          <p:cNvSpPr txBox="1"/>
          <p:nvPr>
            <p:ph idx="20" type="body"/>
          </p:nvPr>
        </p:nvSpPr>
        <p:spPr>
          <a:xfrm>
            <a:off x="3549398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12"/>
          <p:cNvSpPr txBox="1"/>
          <p:nvPr>
            <p:ph idx="21" type="body"/>
          </p:nvPr>
        </p:nvSpPr>
        <p:spPr>
          <a:xfrm>
            <a:off x="3549397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" name="Google Shape;138;p12"/>
          <p:cNvSpPr/>
          <p:nvPr>
            <p:ph idx="22" type="pic"/>
          </p:nvPr>
        </p:nvSpPr>
        <p:spPr>
          <a:xfrm>
            <a:off x="6348367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p12"/>
          <p:cNvSpPr txBox="1"/>
          <p:nvPr>
            <p:ph idx="23" type="body"/>
          </p:nvPr>
        </p:nvSpPr>
        <p:spPr>
          <a:xfrm>
            <a:off x="6348368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" name="Google Shape;140;p12"/>
          <p:cNvSpPr txBox="1"/>
          <p:nvPr>
            <p:ph idx="24" type="body"/>
          </p:nvPr>
        </p:nvSpPr>
        <p:spPr>
          <a:xfrm>
            <a:off x="6348367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12"/>
          <p:cNvSpPr/>
          <p:nvPr>
            <p:ph idx="25" type="pic"/>
          </p:nvPr>
        </p:nvSpPr>
        <p:spPr>
          <a:xfrm>
            <a:off x="9147335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42" name="Google Shape;142;p12"/>
          <p:cNvSpPr txBox="1"/>
          <p:nvPr>
            <p:ph idx="26" type="body"/>
          </p:nvPr>
        </p:nvSpPr>
        <p:spPr>
          <a:xfrm>
            <a:off x="9147336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" name="Google Shape;143;p12"/>
          <p:cNvSpPr txBox="1"/>
          <p:nvPr>
            <p:ph idx="27" type="body"/>
          </p:nvPr>
        </p:nvSpPr>
        <p:spPr>
          <a:xfrm>
            <a:off x="9147335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12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">
  <p:cSld name="Timeline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3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3"/>
          <p:cNvSpPr/>
          <p:nvPr/>
        </p:nvSpPr>
        <p:spPr>
          <a:xfrm flipH="1" rot="5400000">
            <a:off x="1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3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13"/>
          <p:cNvSpPr txBox="1"/>
          <p:nvPr>
            <p:ph idx="1" type="body"/>
          </p:nvPr>
        </p:nvSpPr>
        <p:spPr>
          <a:xfrm>
            <a:off x="1167493" y="2087561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13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Title and Content">
  <p:cSld name="2 Title and Conten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4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14"/>
          <p:cNvSpPr txBox="1"/>
          <p:nvPr>
            <p:ph idx="1" type="body"/>
          </p:nvPr>
        </p:nvSpPr>
        <p:spPr>
          <a:xfrm>
            <a:off x="1167493" y="2528203"/>
            <a:ext cx="4663440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4" name="Google Shape;154;p14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4"/>
          <p:cNvSpPr/>
          <p:nvPr/>
        </p:nvSpPr>
        <p:spPr>
          <a:xfrm flipH="1">
            <a:off x="8580896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4"/>
          <p:cNvSpPr/>
          <p:nvPr/>
        </p:nvSpPr>
        <p:spPr>
          <a:xfrm>
            <a:off x="1" y="0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7" name="Google Shape;157;p14"/>
          <p:cNvGrpSpPr/>
          <p:nvPr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158" name="Google Shape;158;p14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4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" name="Google Shape;160;p14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1" name="Google Shape;161;p14"/>
          <p:cNvSpPr txBox="1"/>
          <p:nvPr>
            <p:ph idx="2" type="body"/>
          </p:nvPr>
        </p:nvSpPr>
        <p:spPr>
          <a:xfrm>
            <a:off x="6283235" y="2528203"/>
            <a:ext cx="4663440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2" name="Google Shape;162;p14"/>
          <p:cNvSpPr txBox="1"/>
          <p:nvPr>
            <p:ph idx="3" type="body"/>
          </p:nvPr>
        </p:nvSpPr>
        <p:spPr>
          <a:xfrm>
            <a:off x="1167493" y="2005689"/>
            <a:ext cx="4663440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3" name="Google Shape;163;p14"/>
          <p:cNvSpPr txBox="1"/>
          <p:nvPr>
            <p:ph idx="4" type="body"/>
          </p:nvPr>
        </p:nvSpPr>
        <p:spPr>
          <a:xfrm>
            <a:off x="6283235" y="2005689"/>
            <a:ext cx="4663440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/>
          <p:nvPr>
            <p:ph idx="1" type="body"/>
          </p:nvPr>
        </p:nvSpPr>
        <p:spPr>
          <a:xfrm>
            <a:off x="1167493" y="2017467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3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3"/>
          <p:cNvSpPr/>
          <p:nvPr/>
        </p:nvSpPr>
        <p:spPr>
          <a:xfrm flipH="1">
            <a:off x="8580896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3"/>
          <p:cNvSpPr/>
          <p:nvPr/>
        </p:nvSpPr>
        <p:spPr>
          <a:xfrm>
            <a:off x="1" y="0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" name="Google Shape;31;p3"/>
          <p:cNvGrpSpPr/>
          <p:nvPr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32" name="Google Shape;32;p3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3"/>
          <p:cNvSpPr txBox="1"/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Font typeface="Arial"/>
              <a:buNone/>
              <a:defRPr b="1">
                <a:solidFill>
                  <a:schemeClr val="accent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Title and Content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" type="body"/>
          </p:nvPr>
        </p:nvSpPr>
        <p:spPr>
          <a:xfrm>
            <a:off x="1167491" y="2526318"/>
            <a:ext cx="3218688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4"/>
          <p:cNvSpPr/>
          <p:nvPr/>
        </p:nvSpPr>
        <p:spPr>
          <a:xfrm rot="5400000">
            <a:off x="8580896" y="0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4"/>
          <p:cNvSpPr/>
          <p:nvPr/>
        </p:nvSpPr>
        <p:spPr>
          <a:xfrm>
            <a:off x="-2364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/>
          <p:nvPr/>
        </p:nvSpPr>
        <p:spPr>
          <a:xfrm flipH="1" rot="5400000">
            <a:off x="11258144" y="5924144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" name="Google Shape;41;p4"/>
          <p:cNvGrpSpPr/>
          <p:nvPr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42" name="Google Shape;42;p4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4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" name="Google Shape;44;p4"/>
          <p:cNvSpPr txBox="1"/>
          <p:nvPr>
            <p:ph idx="2" type="body"/>
          </p:nvPr>
        </p:nvSpPr>
        <p:spPr>
          <a:xfrm>
            <a:off x="4683787" y="2526318"/>
            <a:ext cx="3173279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3" type="body"/>
          </p:nvPr>
        </p:nvSpPr>
        <p:spPr>
          <a:xfrm>
            <a:off x="1167493" y="2003804"/>
            <a:ext cx="3173278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4" type="body"/>
          </p:nvPr>
        </p:nvSpPr>
        <p:spPr>
          <a:xfrm>
            <a:off x="4683788" y="2003804"/>
            <a:ext cx="3173278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5" type="body"/>
          </p:nvPr>
        </p:nvSpPr>
        <p:spPr>
          <a:xfrm>
            <a:off x="8200082" y="2526318"/>
            <a:ext cx="3173279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6" type="body"/>
          </p:nvPr>
        </p:nvSpPr>
        <p:spPr>
          <a:xfrm>
            <a:off x="8200083" y="2003804"/>
            <a:ext cx="3173278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"/>
          <p:cNvSpPr/>
          <p:nvPr/>
        </p:nvSpPr>
        <p:spPr>
          <a:xfrm>
            <a:off x="0" y="2285998"/>
            <a:ext cx="12208822" cy="45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5"/>
          <p:cNvSpPr/>
          <p:nvPr/>
        </p:nvSpPr>
        <p:spPr>
          <a:xfrm flipH="1">
            <a:off x="8597718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5"/>
          <p:cNvSpPr/>
          <p:nvPr/>
        </p:nvSpPr>
        <p:spPr>
          <a:xfrm>
            <a:off x="1" y="0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5"/>
          <p:cNvSpPr/>
          <p:nvPr/>
        </p:nvSpPr>
        <p:spPr>
          <a:xfrm rot="-5400000">
            <a:off x="10344100" y="438098"/>
            <a:ext cx="2285999" cy="1409801"/>
          </a:xfrm>
          <a:custGeom>
            <a:rect b="b" l="l" r="r" t="t"/>
            <a:pathLst>
              <a:path extrusionOk="0" h="1167493" w="1881641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5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" type="body"/>
          </p:nvPr>
        </p:nvSpPr>
        <p:spPr>
          <a:xfrm>
            <a:off x="1167492" y="2653167"/>
            <a:ext cx="9779183" cy="34364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7" name="Google Shape;57;p5"/>
          <p:cNvSpPr txBox="1"/>
          <p:nvPr>
            <p:ph idx="12" type="sldNum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 2">
  <p:cSld name="Chart 2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6"/>
          <p:cNvGrpSpPr/>
          <p:nvPr/>
        </p:nvGrpSpPr>
        <p:grpSpPr>
          <a:xfrm rot="-54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60" name="Google Shape;60;p6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6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2" name="Google Shape;62;p6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6"/>
          <p:cNvSpPr txBox="1"/>
          <p:nvPr>
            <p:ph idx="1" type="body"/>
          </p:nvPr>
        </p:nvSpPr>
        <p:spPr>
          <a:xfrm>
            <a:off x="1167493" y="2087563"/>
            <a:ext cx="9779182" cy="3366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">
  <p:cSld name="Section title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/>
          <p:nvPr/>
        </p:nvSpPr>
        <p:spPr>
          <a:xfrm>
            <a:off x="0" y="0"/>
            <a:ext cx="8025490" cy="6858000"/>
          </a:xfrm>
          <a:custGeom>
            <a:rect b="b" l="l" r="r" t="t"/>
            <a:pathLst>
              <a:path extrusionOk="0" h="6858000" w="802549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7"/>
          <p:cNvSpPr txBox="1"/>
          <p:nvPr>
            <p:ph type="ctrTitle"/>
          </p:nvPr>
        </p:nvSpPr>
        <p:spPr>
          <a:xfrm>
            <a:off x="1167494" y="1059400"/>
            <a:ext cx="624591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b="1" sz="6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" type="subTitle"/>
          </p:nvPr>
        </p:nvSpPr>
        <p:spPr>
          <a:xfrm>
            <a:off x="1167494" y="3539075"/>
            <a:ext cx="6245912" cy="14061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grpSp>
        <p:nvGrpSpPr>
          <p:cNvPr id="69" name="Google Shape;69;p7"/>
          <p:cNvGrpSpPr/>
          <p:nvPr/>
        </p:nvGrpSpPr>
        <p:grpSpPr>
          <a:xfrm rot="-54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70" name="Google Shape;70;p7"/>
            <p:cNvSpPr/>
            <p:nvPr/>
          </p:nvSpPr>
          <p:spPr>
            <a:xfrm rot="-5400000">
              <a:off x="10667433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7"/>
            <p:cNvSpPr/>
            <p:nvPr/>
          </p:nvSpPr>
          <p:spPr>
            <a:xfrm flipH="1" rot="5400000">
              <a:off x="9499940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" name="Google Shape;72;p7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7"/>
          <p:cNvSpPr/>
          <p:nvPr/>
        </p:nvSpPr>
        <p:spPr>
          <a:xfrm flipH="1">
            <a:off x="8580896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aph">
  <p:cSld name="Graph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8"/>
          <p:cNvSpPr txBox="1"/>
          <p:nvPr>
            <p:ph idx="1" type="body"/>
          </p:nvPr>
        </p:nvSpPr>
        <p:spPr>
          <a:xfrm>
            <a:off x="1167493" y="2087561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8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8"/>
          <p:cNvSpPr/>
          <p:nvPr/>
        </p:nvSpPr>
        <p:spPr>
          <a:xfrm flipH="1" rot="5400000">
            <a:off x="1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>
  <p:cSld name="End Slide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ctrTitle"/>
          </p:nvPr>
        </p:nvSpPr>
        <p:spPr>
          <a:xfrm>
            <a:off x="1167494" y="1122363"/>
            <a:ext cx="6220278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b="1" sz="6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" type="subTitle"/>
          </p:nvPr>
        </p:nvSpPr>
        <p:spPr>
          <a:xfrm>
            <a:off x="1167493" y="3602038"/>
            <a:ext cx="6220277" cy="2247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3" name="Google Shape;83;p9"/>
          <p:cNvSpPr/>
          <p:nvPr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4" name="Google Shape;84;p9"/>
          <p:cNvGrpSpPr/>
          <p:nvPr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85" name="Google Shape;85;p9"/>
            <p:cNvSpPr/>
            <p:nvPr/>
          </p:nvSpPr>
          <p:spPr>
            <a:xfrm rot="-5400000">
              <a:off x="10667433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9"/>
            <p:cNvSpPr/>
            <p:nvPr/>
          </p:nvSpPr>
          <p:spPr>
            <a:xfrm flipH="1" rot="5400000">
              <a:off x="9499940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7" name="Google Shape;87;p9"/>
          <p:cNvSpPr/>
          <p:nvPr/>
        </p:nvSpPr>
        <p:spPr>
          <a:xfrm>
            <a:off x="0" y="-1"/>
            <a:ext cx="1167493" cy="1167493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9"/>
          <p:cNvSpPr/>
          <p:nvPr/>
        </p:nvSpPr>
        <p:spPr>
          <a:xfrm>
            <a:off x="10228214" y="-1"/>
            <a:ext cx="1963787" cy="3178856"/>
          </a:xfrm>
          <a:custGeom>
            <a:rect b="b" l="l" r="r" t="t"/>
            <a:pathLst>
              <a:path extrusionOk="0" h="3178856" w="1963787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am">
  <p:cSld name="Team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0"/>
          <p:cNvSpPr/>
          <p:nvPr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0"/>
          <p:cNvSpPr txBox="1"/>
          <p:nvPr>
            <p:ph type="title"/>
          </p:nvPr>
        </p:nvSpPr>
        <p:spPr>
          <a:xfrm>
            <a:off x="750430" y="381000"/>
            <a:ext cx="8401624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0"/>
          <p:cNvSpPr/>
          <p:nvPr>
            <p:ph idx="2" type="pic"/>
          </p:nvPr>
        </p:nvSpPr>
        <p:spPr>
          <a:xfrm>
            <a:off x="750429" y="2227758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10"/>
          <p:cNvSpPr txBox="1"/>
          <p:nvPr>
            <p:ph idx="1" type="body"/>
          </p:nvPr>
        </p:nvSpPr>
        <p:spPr>
          <a:xfrm>
            <a:off x="2123351" y="2426400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10"/>
          <p:cNvSpPr txBox="1"/>
          <p:nvPr>
            <p:ph idx="3" type="body"/>
          </p:nvPr>
        </p:nvSpPr>
        <p:spPr>
          <a:xfrm>
            <a:off x="2123350" y="2811646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10"/>
          <p:cNvSpPr/>
          <p:nvPr>
            <p:ph idx="4" type="pic"/>
          </p:nvPr>
        </p:nvSpPr>
        <p:spPr>
          <a:xfrm>
            <a:off x="5495813" y="2227758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10"/>
          <p:cNvSpPr txBox="1"/>
          <p:nvPr>
            <p:ph idx="5" type="body"/>
          </p:nvPr>
        </p:nvSpPr>
        <p:spPr>
          <a:xfrm>
            <a:off x="6870817" y="242256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10"/>
          <p:cNvSpPr txBox="1"/>
          <p:nvPr>
            <p:ph idx="6" type="body"/>
          </p:nvPr>
        </p:nvSpPr>
        <p:spPr>
          <a:xfrm>
            <a:off x="6870816" y="280781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10"/>
          <p:cNvSpPr/>
          <p:nvPr>
            <p:ph idx="7" type="pic"/>
          </p:nvPr>
        </p:nvSpPr>
        <p:spPr>
          <a:xfrm>
            <a:off x="750429" y="4254273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0"/>
          <p:cNvSpPr txBox="1"/>
          <p:nvPr>
            <p:ph idx="8" type="body"/>
          </p:nvPr>
        </p:nvSpPr>
        <p:spPr>
          <a:xfrm>
            <a:off x="2123351" y="4498793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10"/>
          <p:cNvSpPr txBox="1"/>
          <p:nvPr>
            <p:ph idx="9" type="body"/>
          </p:nvPr>
        </p:nvSpPr>
        <p:spPr>
          <a:xfrm>
            <a:off x="2123350" y="4884039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10"/>
          <p:cNvSpPr/>
          <p:nvPr>
            <p:ph idx="13" type="pic"/>
          </p:nvPr>
        </p:nvSpPr>
        <p:spPr>
          <a:xfrm>
            <a:off x="5495813" y="4254273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p10"/>
          <p:cNvSpPr txBox="1"/>
          <p:nvPr>
            <p:ph idx="14" type="body"/>
          </p:nvPr>
        </p:nvSpPr>
        <p:spPr>
          <a:xfrm>
            <a:off x="6870817" y="4498793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0"/>
          <p:cNvSpPr txBox="1"/>
          <p:nvPr>
            <p:ph idx="15" type="body"/>
          </p:nvPr>
        </p:nvSpPr>
        <p:spPr>
          <a:xfrm>
            <a:off x="6870816" y="4884039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332334" y="6356350"/>
            <a:ext cx="11674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5" name="Google Shape;105;p10"/>
          <p:cNvSpPr/>
          <p:nvPr/>
        </p:nvSpPr>
        <p:spPr>
          <a:xfrm flipH="1" rot="5400000">
            <a:off x="9499940" y="355410"/>
            <a:ext cx="1881641" cy="1167493"/>
          </a:xfrm>
          <a:custGeom>
            <a:rect b="b" l="l" r="r" t="t"/>
            <a:pathLst>
              <a:path extrusionOk="0" h="1167493" w="1881641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0"/>
          <p:cNvSpPr/>
          <p:nvPr/>
        </p:nvSpPr>
        <p:spPr>
          <a:xfrm flipH="1">
            <a:off x="10866436" y="1879977"/>
            <a:ext cx="1325563" cy="1325563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0"/>
          <p:cNvSpPr/>
          <p:nvPr/>
        </p:nvSpPr>
        <p:spPr>
          <a:xfrm>
            <a:off x="11024507" y="-1664"/>
            <a:ext cx="1167494" cy="1881641"/>
          </a:xfrm>
          <a:custGeom>
            <a:rect b="b" l="l" r="r" t="t"/>
            <a:pathLst>
              <a:path extrusionOk="0" h="1881641" w="1167494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0"/>
          <p:cNvSpPr/>
          <p:nvPr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0"/>
          <p:cNvSpPr/>
          <p:nvPr/>
        </p:nvSpPr>
        <p:spPr>
          <a:xfrm flipH="1" rot="-5400000">
            <a:off x="10667432" y="5333432"/>
            <a:ext cx="1881641" cy="1167493"/>
          </a:xfrm>
          <a:custGeom>
            <a:rect b="b" l="l" r="r" t="t"/>
            <a:pathLst>
              <a:path extrusionOk="0" h="1167493" w="1881641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0"/>
          <p:cNvSpPr/>
          <p:nvPr/>
        </p:nvSpPr>
        <p:spPr>
          <a:xfrm flipH="1" rot="10800000">
            <a:off x="9857012" y="3651505"/>
            <a:ext cx="1325563" cy="1325563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0"/>
          <p:cNvSpPr/>
          <p:nvPr/>
        </p:nvSpPr>
        <p:spPr>
          <a:xfrm rot="10800000">
            <a:off x="9857013" y="4976359"/>
            <a:ext cx="1167494" cy="1881641"/>
          </a:xfrm>
          <a:custGeom>
            <a:rect b="b" l="l" r="r" t="t"/>
            <a:pathLst>
              <a:path extrusionOk="0" h="1881641" w="1167494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396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"/>
          <p:cNvSpPr txBox="1"/>
          <p:nvPr>
            <p:ph type="ctrTitle"/>
          </p:nvPr>
        </p:nvSpPr>
        <p:spPr>
          <a:xfrm>
            <a:off x="1167493" y="1122363"/>
            <a:ext cx="7096933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/>
              <a:t>45 Day Check-in</a:t>
            </a:r>
            <a:endParaRPr/>
          </a:p>
        </p:txBody>
      </p:sp>
      <p:sp>
        <p:nvSpPr>
          <p:cNvPr id="169" name="Google Shape;169;p15"/>
          <p:cNvSpPr txBox="1"/>
          <p:nvPr>
            <p:ph idx="1" type="subTitle"/>
          </p:nvPr>
        </p:nvSpPr>
        <p:spPr>
          <a:xfrm>
            <a:off x="1167493" y="3602038"/>
            <a:ext cx="9500507" cy="806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GO Team Meeting #3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4"/>
          <p:cNvSpPr txBox="1"/>
          <p:nvPr/>
        </p:nvSpPr>
        <p:spPr>
          <a:xfrm>
            <a:off x="4195985" y="80473"/>
            <a:ext cx="6939185" cy="1231727"/>
          </a:xfrm>
          <a:prstGeom prst="rect">
            <a:avLst/>
          </a:prstGeom>
          <a:solidFill>
            <a:srgbClr val="C3F6D1"/>
          </a:solidFill>
          <a:ln cap="flat" cmpd="sng" w="508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Calibri"/>
              <a:buNone/>
            </a:pPr>
            <a:r>
              <a:rPr b="0" i="0" lang="en-US" sz="1867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Review the priorities and goals in your </a:t>
            </a:r>
            <a:r>
              <a:rPr b="1" i="0" lang="en-US" sz="1867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strategic plan </a:t>
            </a:r>
            <a:r>
              <a:rPr b="0" i="0" lang="en-US" sz="1867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 reflect on if the expected progress is being made. These guiding questions will help you determine what, if any, updates are needed for your school’s strategic plan.</a:t>
            </a:r>
            <a:endParaRPr b="0" i="0" sz="1867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24"/>
          <p:cNvSpPr txBox="1"/>
          <p:nvPr>
            <p:ph type="title"/>
          </p:nvPr>
        </p:nvSpPr>
        <p:spPr>
          <a:xfrm>
            <a:off x="529839" y="87832"/>
            <a:ext cx="3623417" cy="1231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rPr lang="en-US">
                <a:solidFill>
                  <a:schemeClr val="dk2"/>
                </a:solidFill>
              </a:rPr>
              <a:t>Activity &amp; Discussion</a:t>
            </a:r>
            <a:endParaRPr/>
          </a:p>
        </p:txBody>
      </p:sp>
      <p:grpSp>
        <p:nvGrpSpPr>
          <p:cNvPr id="287" name="Google Shape;287;p24"/>
          <p:cNvGrpSpPr/>
          <p:nvPr/>
        </p:nvGrpSpPr>
        <p:grpSpPr>
          <a:xfrm>
            <a:off x="1119527" y="1625995"/>
            <a:ext cx="9880562" cy="4695596"/>
            <a:chOff x="135079" y="2295"/>
            <a:chExt cx="9880562" cy="4695596"/>
          </a:xfrm>
        </p:grpSpPr>
        <p:sp>
          <p:nvSpPr>
            <p:cNvPr id="288" name="Google Shape;288;p24"/>
            <p:cNvSpPr/>
            <p:nvPr/>
          </p:nvSpPr>
          <p:spPr>
            <a:xfrm rot="5400000">
              <a:off x="6093156" y="-2488581"/>
              <a:ext cx="1211766" cy="6496462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EFD6CB">
                <a:alpha val="89803"/>
              </a:srgbClr>
            </a:solidFill>
            <a:ln cap="flat" cmpd="sng" w="12700">
              <a:solidFill>
                <a:srgbClr val="EFD6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24"/>
            <p:cNvSpPr txBox="1"/>
            <p:nvPr/>
          </p:nvSpPr>
          <p:spPr>
            <a:xfrm>
              <a:off x="3450808" y="212921"/>
              <a:ext cx="6437308" cy="10934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121900" spcFirstLastPara="1" rIns="121900" wrap="square" tIns="60950">
              <a:noAutofit/>
            </a:bodyPr>
            <a:lstStyle/>
            <a:p>
              <a:pPr indent="-825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lang="en-US" sz="1200">
                  <a:solidFill>
                    <a:schemeClr val="dk1"/>
                  </a:solidFill>
                </a:rPr>
                <a:t>YES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82550" lvl="1" marL="285750" marR="0" rtl="0" algn="l">
                <a:lnSpc>
                  <a:spcPct val="9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t/>
              </a:r>
              <a:endPara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24"/>
            <p:cNvSpPr/>
            <p:nvPr/>
          </p:nvSpPr>
          <p:spPr>
            <a:xfrm>
              <a:off x="135079" y="2295"/>
              <a:ext cx="3315729" cy="1514708"/>
            </a:xfrm>
            <a:prstGeom prst="roundRect">
              <a:avLst>
                <a:gd fmla="val 16667" name="adj"/>
              </a:avLst>
            </a:prstGeom>
            <a:solidFill>
              <a:srgbClr val="D4781F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24"/>
            <p:cNvSpPr txBox="1"/>
            <p:nvPr/>
          </p:nvSpPr>
          <p:spPr>
            <a:xfrm>
              <a:off x="209021" y="76237"/>
              <a:ext cx="3167845" cy="13668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Are </a:t>
              </a:r>
              <a:r>
                <a:rPr b="1" lang="en-US" sz="1800" u="sng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all</a:t>
              </a:r>
              <a:r>
                <a:rPr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CIP Goals reflected in our Strategic Plan Priorities? If not, which CIP Goal(s) are missing and should be added to the Strategic Plan?</a:t>
              </a:r>
              <a:endParaRPr/>
            </a:p>
          </p:txBody>
        </p:sp>
        <p:sp>
          <p:nvSpPr>
            <p:cNvPr id="292" name="Google Shape;292;p24"/>
            <p:cNvSpPr/>
            <p:nvPr/>
          </p:nvSpPr>
          <p:spPr>
            <a:xfrm rot="5400000">
              <a:off x="6076091" y="-898137"/>
              <a:ext cx="1211766" cy="6496462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9D7E1">
                <a:alpha val="89803"/>
              </a:srgbClr>
            </a:solidFill>
            <a:ln cap="flat" cmpd="sng" w="12700">
              <a:solidFill>
                <a:srgbClr val="C9D7E1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24"/>
            <p:cNvSpPr txBox="1"/>
            <p:nvPr/>
          </p:nvSpPr>
          <p:spPr>
            <a:xfrm>
              <a:off x="3433743" y="1803365"/>
              <a:ext cx="6437308" cy="10934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121900" spcFirstLastPara="1" rIns="121900" wrap="square" tIns="60950">
              <a:noAutofit/>
            </a:bodyPr>
            <a:lstStyle/>
            <a:p>
              <a:pPr indent="-825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lang="en-US" sz="1100">
                  <a:solidFill>
                    <a:schemeClr val="dk1"/>
                  </a:solidFill>
                </a:rPr>
                <a:t>Parent engagement activities.</a:t>
              </a:r>
              <a:endParaRPr sz="1100">
                <a:solidFill>
                  <a:schemeClr val="dk1"/>
                </a:solidFill>
              </a:endParaRPr>
            </a:p>
            <a:p>
              <a:pPr indent="-825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lang="en-US" sz="1100">
                  <a:solidFill>
                    <a:schemeClr val="dk1"/>
                  </a:solidFill>
                </a:rPr>
                <a:t>IB, ELA and Math PL</a:t>
              </a:r>
              <a:endParaRPr sz="1100">
                <a:solidFill>
                  <a:schemeClr val="dk1"/>
                </a:solidFill>
              </a:endParaRPr>
            </a:p>
            <a:p>
              <a:pPr indent="-825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lang="en-US" sz="1100">
                  <a:solidFill>
                    <a:schemeClr val="dk1"/>
                  </a:solidFill>
                </a:rPr>
                <a:t>WIN BLock: Intervention</a:t>
              </a:r>
              <a:endParaRPr sz="1100">
                <a:solidFill>
                  <a:schemeClr val="dk1"/>
                </a:solidFill>
              </a:endParaRPr>
            </a:p>
            <a:p>
              <a:pPr indent="-825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lang="en-US" sz="1100">
                  <a:solidFill>
                    <a:schemeClr val="dk1"/>
                  </a:solidFill>
                </a:rPr>
                <a:t>SEL daily implementation</a:t>
              </a:r>
              <a:endParaRPr sz="1100">
                <a:solidFill>
                  <a:schemeClr val="dk1"/>
                </a:solidFill>
              </a:endParaRPr>
            </a:p>
            <a:p>
              <a:pPr indent="-82550" lvl="1" marL="285750" marR="0" rtl="0" algn="l">
                <a:lnSpc>
                  <a:spcPct val="9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t/>
              </a:r>
              <a:endPara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24"/>
            <p:cNvSpPr/>
            <p:nvPr/>
          </p:nvSpPr>
          <p:spPr>
            <a:xfrm>
              <a:off x="135079" y="1592739"/>
              <a:ext cx="3298663" cy="1514708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24"/>
            <p:cNvSpPr txBox="1"/>
            <p:nvPr/>
          </p:nvSpPr>
          <p:spPr>
            <a:xfrm>
              <a:off x="209021" y="1666681"/>
              <a:ext cx="3150779" cy="13668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What progress has been made towards the priorities identified in our Strategic Plan? What evidence/data do we have?</a:t>
              </a:r>
              <a:endParaRPr/>
            </a:p>
          </p:txBody>
        </p:sp>
        <p:sp>
          <p:nvSpPr>
            <p:cNvPr id="296" name="Google Shape;296;p24"/>
            <p:cNvSpPr/>
            <p:nvPr/>
          </p:nvSpPr>
          <p:spPr>
            <a:xfrm rot="5400000">
              <a:off x="6161527" y="692306"/>
              <a:ext cx="1211766" cy="6496462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E1CBDB">
                <a:alpha val="89803"/>
              </a:srgbClr>
            </a:solidFill>
            <a:ln cap="flat" cmpd="sng" w="12700">
              <a:solidFill>
                <a:srgbClr val="E1CBD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24"/>
            <p:cNvSpPr txBox="1"/>
            <p:nvPr/>
          </p:nvSpPr>
          <p:spPr>
            <a:xfrm>
              <a:off x="3519177" y="3255552"/>
              <a:ext cx="6437400" cy="123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121900" spcFirstLastPara="1" rIns="121900" wrap="square" tIns="60950">
              <a:noAutofit/>
            </a:bodyPr>
            <a:lstStyle/>
            <a:p>
              <a:pPr indent="-825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lang="en-US">
                  <a:solidFill>
                    <a:schemeClr val="dk1"/>
                  </a:solidFill>
                </a:rPr>
                <a:t>Attendance- Effective communication between the teacher and parent. </a:t>
              </a:r>
              <a:endParaRPr>
                <a:solidFill>
                  <a:schemeClr val="dk1"/>
                </a:solidFill>
              </a:endParaRPr>
            </a:p>
            <a:p>
              <a:pPr indent="-825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lang="en-US">
                  <a:solidFill>
                    <a:schemeClr val="dk1"/>
                  </a:solidFill>
                </a:rPr>
                <a:t>Class Dojo</a:t>
              </a:r>
              <a:endParaRPr>
                <a:solidFill>
                  <a:schemeClr val="dk1"/>
                </a:solidFill>
              </a:endParaRPr>
            </a:p>
            <a:p>
              <a:pPr indent="-825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lang="en-US">
                  <a:solidFill>
                    <a:schemeClr val="dk1"/>
                  </a:solidFill>
                </a:rPr>
                <a:t>Parent Newsletter to remind parents about absence protocols</a:t>
              </a:r>
              <a:endParaRPr>
                <a:solidFill>
                  <a:schemeClr val="dk1"/>
                </a:solidFill>
              </a:endParaRPr>
            </a:p>
            <a:p>
              <a:pPr indent="-825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lang="en-US">
                  <a:solidFill>
                    <a:schemeClr val="dk1"/>
                  </a:solidFill>
                </a:rPr>
                <a:t>Hazel Health</a:t>
              </a:r>
              <a:endParaRPr>
                <a:solidFill>
                  <a:schemeClr val="dk1"/>
                </a:solidFill>
              </a:endParaRPr>
            </a:p>
            <a:p>
              <a:pPr indent="-82550" lvl="1" marL="285750" marR="0" rtl="0" algn="l">
                <a:lnSpc>
                  <a:spcPct val="9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t/>
              </a:r>
              <a:endPara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24"/>
            <p:cNvSpPr/>
            <p:nvPr/>
          </p:nvSpPr>
          <p:spPr>
            <a:xfrm>
              <a:off x="135079" y="3183183"/>
              <a:ext cx="3384100" cy="1514708"/>
            </a:xfrm>
            <a:prstGeom prst="roundRect">
              <a:avLst>
                <a:gd fmla="val 16667" name="adj"/>
              </a:avLst>
            </a:prstGeom>
            <a:solidFill>
              <a:srgbClr val="A9279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24"/>
            <p:cNvSpPr txBox="1"/>
            <p:nvPr/>
          </p:nvSpPr>
          <p:spPr>
            <a:xfrm>
              <a:off x="209021" y="3257125"/>
              <a:ext cx="3236216" cy="13668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Based upon available data, are there any other adjustments we need to make to the Strategic Plan?</a:t>
              </a: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5"/>
          <p:cNvSpPr txBox="1"/>
          <p:nvPr/>
        </p:nvSpPr>
        <p:spPr>
          <a:xfrm>
            <a:off x="68365" y="76912"/>
            <a:ext cx="8289421" cy="1700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Arial"/>
              <a:buNone/>
            </a:pPr>
            <a:r>
              <a:rPr b="1" lang="en-US" sz="6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Updates to the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Arial"/>
              <a:buNone/>
            </a:pPr>
            <a:r>
              <a:rPr b="1" lang="en-US" sz="6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Strategic Plan</a:t>
            </a:r>
            <a:endParaRPr/>
          </a:p>
        </p:txBody>
      </p:sp>
      <p:sp>
        <p:nvSpPr>
          <p:cNvPr id="305" name="Google Shape;305;p25"/>
          <p:cNvSpPr txBox="1"/>
          <p:nvPr/>
        </p:nvSpPr>
        <p:spPr>
          <a:xfrm>
            <a:off x="470017" y="2144995"/>
            <a:ext cx="748611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i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 all changes/updates to your plan – be sure to include accountability measures, as appropriate.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6"/>
          <p:cNvSpPr txBox="1"/>
          <p:nvPr/>
        </p:nvSpPr>
        <p:spPr>
          <a:xfrm>
            <a:off x="2042809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311" name="Google Shape;311;p26"/>
          <p:cNvSpPr txBox="1"/>
          <p:nvPr/>
        </p:nvSpPr>
        <p:spPr>
          <a:xfrm>
            <a:off x="40022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312" name="Google Shape;312;p26"/>
          <p:cNvSpPr txBox="1"/>
          <p:nvPr/>
        </p:nvSpPr>
        <p:spPr>
          <a:xfrm>
            <a:off x="59326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313" name="Google Shape;313;p26"/>
          <p:cNvSpPr txBox="1"/>
          <p:nvPr/>
        </p:nvSpPr>
        <p:spPr>
          <a:xfrm>
            <a:off x="78630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314" name="Google Shape;314;p26"/>
          <p:cNvSpPr txBox="1"/>
          <p:nvPr/>
        </p:nvSpPr>
        <p:spPr>
          <a:xfrm>
            <a:off x="9807953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315" name="Google Shape;315;p26"/>
          <p:cNvSpPr txBox="1"/>
          <p:nvPr>
            <p:ph type="title"/>
          </p:nvPr>
        </p:nvSpPr>
        <p:spPr>
          <a:xfrm>
            <a:off x="645906" y="565554"/>
            <a:ext cx="629667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</a:pPr>
            <a:r>
              <a:rPr lang="en-US">
                <a:solidFill>
                  <a:schemeClr val="dk2"/>
                </a:solidFill>
              </a:rPr>
              <a:t>Be prepared for our next meeting:</a:t>
            </a:r>
            <a:endParaRPr/>
          </a:p>
        </p:txBody>
      </p:sp>
      <p:sp>
        <p:nvSpPr>
          <p:cNvPr id="316" name="Google Shape;316;p26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17" name="Google Shape;317;p26"/>
          <p:cNvGrpSpPr/>
          <p:nvPr/>
        </p:nvGrpSpPr>
        <p:grpSpPr>
          <a:xfrm>
            <a:off x="1013440" y="2598537"/>
            <a:ext cx="10188590" cy="2650626"/>
            <a:chOff x="3484" y="517200"/>
            <a:chExt cx="10188590" cy="2650626"/>
          </a:xfrm>
        </p:grpSpPr>
        <p:sp>
          <p:nvSpPr>
            <p:cNvPr id="318" name="Google Shape;318;p26"/>
            <p:cNvSpPr/>
            <p:nvPr/>
          </p:nvSpPr>
          <p:spPr>
            <a:xfrm>
              <a:off x="3484" y="517200"/>
              <a:ext cx="1886775" cy="2641486"/>
            </a:xfrm>
            <a:prstGeom prst="rect">
              <a:avLst/>
            </a:prstGeom>
            <a:solidFill>
              <a:srgbClr val="FCF5D8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26"/>
            <p:cNvSpPr txBox="1"/>
            <p:nvPr/>
          </p:nvSpPr>
          <p:spPr>
            <a:xfrm>
              <a:off x="3484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Fall 2021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Developed 2021-2025 Strategic Plan</a:t>
              </a:r>
              <a:endParaRPr sz="11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20" name="Google Shape;320;p26"/>
            <p:cNvSpPr/>
            <p:nvPr/>
          </p:nvSpPr>
          <p:spPr>
            <a:xfrm>
              <a:off x="550649" y="781349"/>
              <a:ext cx="792445" cy="792445"/>
            </a:xfrm>
            <a:prstGeom prst="ellipse">
              <a:avLst/>
            </a:prstGeom>
            <a:solidFill>
              <a:srgbClr val="F3CF4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26"/>
            <p:cNvSpPr txBox="1"/>
            <p:nvPr/>
          </p:nvSpPr>
          <p:spPr>
            <a:xfrm>
              <a:off x="666700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lang="en-US" sz="38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1</a:t>
              </a:r>
              <a:endParaRPr/>
            </a:p>
          </p:txBody>
        </p:sp>
        <p:sp>
          <p:nvSpPr>
            <p:cNvPr id="322" name="Google Shape;322;p26"/>
            <p:cNvSpPr/>
            <p:nvPr/>
          </p:nvSpPr>
          <p:spPr>
            <a:xfrm>
              <a:off x="3484" y="3158615"/>
              <a:ext cx="1886775" cy="72"/>
            </a:xfrm>
            <a:prstGeom prst="rect">
              <a:avLst/>
            </a:prstGeom>
            <a:solidFill>
              <a:srgbClr val="A92791"/>
            </a:solidFill>
            <a:ln cap="flat" cmpd="sng" w="12700">
              <a:solidFill>
                <a:srgbClr val="F3CF4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26"/>
            <p:cNvSpPr/>
            <p:nvPr/>
          </p:nvSpPr>
          <p:spPr>
            <a:xfrm>
              <a:off x="2078938" y="517200"/>
              <a:ext cx="1886775" cy="2641486"/>
            </a:xfrm>
            <a:prstGeom prst="rect">
              <a:avLst/>
            </a:prstGeom>
            <a:solidFill>
              <a:srgbClr val="F8E4CF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26"/>
            <p:cNvSpPr txBox="1"/>
            <p:nvPr/>
          </p:nvSpPr>
          <p:spPr>
            <a:xfrm>
              <a:off x="2078938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Summer 2022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lang="en-US" sz="1100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School Leadership completed Needs Assessment and defined overarching needs for SY22-23</a:t>
              </a:r>
              <a:endParaRPr/>
            </a:p>
          </p:txBody>
        </p:sp>
        <p:sp>
          <p:nvSpPr>
            <p:cNvPr id="325" name="Google Shape;325;p26"/>
            <p:cNvSpPr/>
            <p:nvPr/>
          </p:nvSpPr>
          <p:spPr>
            <a:xfrm>
              <a:off x="2626103" y="781349"/>
              <a:ext cx="792445" cy="792445"/>
            </a:xfrm>
            <a:prstGeom prst="ellipse">
              <a:avLst/>
            </a:prstGeom>
            <a:solidFill>
              <a:srgbClr val="D47B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26"/>
            <p:cNvSpPr txBox="1"/>
            <p:nvPr/>
          </p:nvSpPr>
          <p:spPr>
            <a:xfrm>
              <a:off x="2742154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lang="en-US" sz="38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2</a:t>
              </a:r>
              <a:endParaRPr/>
            </a:p>
          </p:txBody>
        </p:sp>
        <p:sp>
          <p:nvSpPr>
            <p:cNvPr id="327" name="Google Shape;327;p26"/>
            <p:cNvSpPr/>
            <p:nvPr/>
          </p:nvSpPr>
          <p:spPr>
            <a:xfrm>
              <a:off x="2078938" y="3158615"/>
              <a:ext cx="1886775" cy="72"/>
            </a:xfrm>
            <a:prstGeom prst="rect">
              <a:avLst/>
            </a:prstGeom>
            <a:solidFill>
              <a:srgbClr val="A92791"/>
            </a:solidFill>
            <a:ln cap="flat" cmpd="sng" w="12700">
              <a:solidFill>
                <a:srgbClr val="D47B2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26"/>
            <p:cNvSpPr/>
            <p:nvPr/>
          </p:nvSpPr>
          <p:spPr>
            <a:xfrm>
              <a:off x="4154392" y="517200"/>
              <a:ext cx="1886775" cy="2641486"/>
            </a:xfrm>
            <a:prstGeom prst="rect">
              <a:avLst/>
            </a:prstGeom>
            <a:solidFill>
              <a:srgbClr val="BAF0FF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26"/>
            <p:cNvSpPr txBox="1"/>
            <p:nvPr/>
          </p:nvSpPr>
          <p:spPr>
            <a:xfrm>
              <a:off x="4154392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August 2022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lang="en-US" sz="1100" u="non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School Leadership completed 2022-2023 Continuous Improvement Plan</a:t>
              </a:r>
              <a:endParaRPr/>
            </a:p>
          </p:txBody>
        </p:sp>
        <p:sp>
          <p:nvSpPr>
            <p:cNvPr id="330" name="Google Shape;330;p26"/>
            <p:cNvSpPr/>
            <p:nvPr/>
          </p:nvSpPr>
          <p:spPr>
            <a:xfrm>
              <a:off x="4701557" y="781349"/>
              <a:ext cx="792445" cy="792445"/>
            </a:xfrm>
            <a:prstGeom prst="ellipse">
              <a:avLst/>
            </a:prstGeom>
            <a:solidFill>
              <a:srgbClr val="0083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26"/>
            <p:cNvSpPr txBox="1"/>
            <p:nvPr/>
          </p:nvSpPr>
          <p:spPr>
            <a:xfrm>
              <a:off x="4817608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lang="en-US" sz="38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3</a:t>
              </a:r>
              <a:endParaRPr/>
            </a:p>
          </p:txBody>
        </p:sp>
        <p:sp>
          <p:nvSpPr>
            <p:cNvPr id="332" name="Google Shape;332;p26"/>
            <p:cNvSpPr/>
            <p:nvPr/>
          </p:nvSpPr>
          <p:spPr>
            <a:xfrm>
              <a:off x="4154392" y="3158615"/>
              <a:ext cx="1886775" cy="72"/>
            </a:xfrm>
            <a:prstGeom prst="rect">
              <a:avLst/>
            </a:prstGeom>
            <a:solidFill>
              <a:srgbClr val="0083A9"/>
            </a:solidFill>
            <a:ln cap="flat" cmpd="sng" w="12700">
              <a:solidFill>
                <a:srgbClr val="0083A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26"/>
            <p:cNvSpPr/>
            <p:nvPr/>
          </p:nvSpPr>
          <p:spPr>
            <a:xfrm>
              <a:off x="6212751" y="526340"/>
              <a:ext cx="1886775" cy="2641486"/>
            </a:xfrm>
            <a:prstGeom prst="rect">
              <a:avLst/>
            </a:prstGeom>
            <a:solidFill>
              <a:srgbClr val="F3CDED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26"/>
            <p:cNvSpPr txBox="1"/>
            <p:nvPr/>
          </p:nvSpPr>
          <p:spPr>
            <a:xfrm>
              <a:off x="6212751" y="153010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lang="en-US" sz="1100" u="sng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Sept. – Dec. 2022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lang="en-US" sz="1100" u="non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Utilizing current data, the </a:t>
              </a:r>
              <a:r>
                <a:rPr b="1" lang="en-US" sz="1100" u="non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</a:t>
              </a:r>
              <a:r>
                <a:rPr b="0" lang="en-US" sz="1100" u="non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will review &amp; update the school strategic priorities and plan, as needed</a:t>
              </a:r>
              <a:endParaRPr/>
            </a:p>
          </p:txBody>
        </p:sp>
        <p:sp>
          <p:nvSpPr>
            <p:cNvPr id="335" name="Google Shape;335;p26"/>
            <p:cNvSpPr/>
            <p:nvPr/>
          </p:nvSpPr>
          <p:spPr>
            <a:xfrm>
              <a:off x="6777010" y="781349"/>
              <a:ext cx="792445" cy="792445"/>
            </a:xfrm>
            <a:prstGeom prst="ellipse">
              <a:avLst/>
            </a:prstGeom>
            <a:solidFill>
              <a:srgbClr val="A92A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26"/>
            <p:cNvSpPr txBox="1"/>
            <p:nvPr/>
          </p:nvSpPr>
          <p:spPr>
            <a:xfrm>
              <a:off x="6893061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lang="en-US" sz="38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4</a:t>
              </a:r>
              <a:endParaRPr/>
            </a:p>
          </p:txBody>
        </p:sp>
        <p:sp>
          <p:nvSpPr>
            <p:cNvPr id="337" name="Google Shape;337;p26"/>
            <p:cNvSpPr/>
            <p:nvPr/>
          </p:nvSpPr>
          <p:spPr>
            <a:xfrm>
              <a:off x="6229845" y="3158615"/>
              <a:ext cx="1886775" cy="72"/>
            </a:xfrm>
            <a:prstGeom prst="rect">
              <a:avLst/>
            </a:prstGeom>
            <a:solidFill>
              <a:srgbClr val="0083A9"/>
            </a:solidFill>
            <a:ln cap="flat" cmpd="sng" w="12700">
              <a:solidFill>
                <a:srgbClr val="A92A9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26"/>
            <p:cNvSpPr/>
            <p:nvPr/>
          </p:nvSpPr>
          <p:spPr>
            <a:xfrm>
              <a:off x="8305299" y="517200"/>
              <a:ext cx="1886775" cy="2641486"/>
            </a:xfrm>
            <a:prstGeom prst="rect">
              <a:avLst/>
            </a:prstGeom>
            <a:solidFill>
              <a:srgbClr val="C3F6D1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26"/>
            <p:cNvSpPr txBox="1"/>
            <p:nvPr/>
          </p:nvSpPr>
          <p:spPr>
            <a:xfrm>
              <a:off x="8305299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lang="en-US" sz="1100" u="sng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Before Winter Break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lang="en-US" sz="1100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</a:t>
              </a:r>
              <a:r>
                <a:rPr lang="en-US" sz="1100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will take action (vote) on the school’s strategic plan and vote on the ranked strategic plan priorities for SY23-24 budget discussions.</a:t>
              </a:r>
              <a:endParaRPr/>
            </a:p>
          </p:txBody>
        </p:sp>
        <p:sp>
          <p:nvSpPr>
            <p:cNvPr id="340" name="Google Shape;340;p26"/>
            <p:cNvSpPr/>
            <p:nvPr/>
          </p:nvSpPr>
          <p:spPr>
            <a:xfrm>
              <a:off x="8852464" y="781349"/>
              <a:ext cx="792445" cy="792445"/>
            </a:xfrm>
            <a:prstGeom prst="ellipse">
              <a:avLst/>
            </a:prstGeom>
            <a:solidFill>
              <a:srgbClr val="1598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26"/>
            <p:cNvSpPr txBox="1"/>
            <p:nvPr/>
          </p:nvSpPr>
          <p:spPr>
            <a:xfrm>
              <a:off x="8968515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lang="en-US" sz="38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5</a:t>
              </a:r>
              <a:endParaRPr/>
            </a:p>
          </p:txBody>
        </p:sp>
        <p:sp>
          <p:nvSpPr>
            <p:cNvPr id="342" name="Google Shape;342;p26"/>
            <p:cNvSpPr/>
            <p:nvPr/>
          </p:nvSpPr>
          <p:spPr>
            <a:xfrm>
              <a:off x="8305299" y="3158615"/>
              <a:ext cx="1886775" cy="72"/>
            </a:xfrm>
            <a:prstGeom prst="rect">
              <a:avLst/>
            </a:prstGeom>
            <a:solidFill>
              <a:srgbClr val="129836"/>
            </a:solidFill>
            <a:ln cap="flat" cmpd="sng" w="12700">
              <a:solidFill>
                <a:srgbClr val="12983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3" name="Google Shape;343;p26"/>
          <p:cNvSpPr/>
          <p:nvPr/>
        </p:nvSpPr>
        <p:spPr>
          <a:xfrm>
            <a:off x="9889990" y="1343232"/>
            <a:ext cx="731378" cy="1230897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6"/>
          </a:solidFill>
          <a:ln cap="flat" cmpd="sng" w="12700">
            <a:solidFill>
              <a:srgbClr val="86EFA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44" name="Google Shape;344;p26"/>
          <p:cNvSpPr txBox="1"/>
          <p:nvPr/>
        </p:nvSpPr>
        <p:spPr>
          <a:xfrm>
            <a:off x="8965264" y="859004"/>
            <a:ext cx="25808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At our </a:t>
            </a:r>
            <a:r>
              <a:rPr b="1" lang="en-US" sz="1800">
                <a:solidFill>
                  <a:schemeClr val="accent6"/>
                </a:solidFill>
                <a:latin typeface="Avenir"/>
                <a:ea typeface="Avenir"/>
                <a:cs typeface="Avenir"/>
                <a:sym typeface="Avenir"/>
              </a:rPr>
              <a:t>NEXT</a:t>
            </a:r>
            <a:r>
              <a:rPr b="1" lang="en-US" sz="18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18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meeting</a:t>
            </a:r>
            <a:endParaRPr b="1" sz="1800">
              <a:solidFill>
                <a:srgbClr val="A92A9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7"/>
          <p:cNvSpPr txBox="1"/>
          <p:nvPr>
            <p:ph idx="12" type="sldNum"/>
          </p:nvPr>
        </p:nvSpPr>
        <p:spPr>
          <a:xfrm>
            <a:off x="8332334" y="6356350"/>
            <a:ext cx="11674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0" name="Google Shape;350;p27"/>
          <p:cNvSpPr txBox="1"/>
          <p:nvPr/>
        </p:nvSpPr>
        <p:spPr>
          <a:xfrm>
            <a:off x="504202" y="523428"/>
            <a:ext cx="674281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7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Questions?</a:t>
            </a:r>
            <a:endParaRPr/>
          </a:p>
        </p:txBody>
      </p:sp>
      <p:sp>
        <p:nvSpPr>
          <p:cNvPr id="351" name="Google Shape;351;p27"/>
          <p:cNvSpPr txBox="1"/>
          <p:nvPr/>
        </p:nvSpPr>
        <p:spPr>
          <a:xfrm>
            <a:off x="1853013" y="2560443"/>
            <a:ext cx="674281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7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Wonderings?</a:t>
            </a:r>
            <a:endParaRPr/>
          </a:p>
        </p:txBody>
      </p:sp>
      <p:sp>
        <p:nvSpPr>
          <p:cNvPr id="352" name="Google Shape;352;p27"/>
          <p:cNvSpPr txBox="1"/>
          <p:nvPr/>
        </p:nvSpPr>
        <p:spPr>
          <a:xfrm>
            <a:off x="4174713" y="4597458"/>
            <a:ext cx="674281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7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Comments?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Font typeface="Arial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175" name="Google Shape;175;p16"/>
          <p:cNvSpPr txBox="1"/>
          <p:nvPr>
            <p:ph idx="1" type="body"/>
          </p:nvPr>
        </p:nvSpPr>
        <p:spPr>
          <a:xfrm>
            <a:off x="1167493" y="2017467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CIP-45 Day Check-in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School Strategic Plan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Discussion on Strategic Plan and progress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Updates for Strategic Plan (</a:t>
            </a:r>
            <a:r>
              <a:rPr i="1" lang="en-US"/>
              <a:t>as necessary</a:t>
            </a:r>
            <a:r>
              <a:rPr lang="en-US"/>
              <a:t>)</a:t>
            </a:r>
            <a:endParaRPr/>
          </a:p>
        </p:txBody>
      </p:sp>
      <p:sp>
        <p:nvSpPr>
          <p:cNvPr id="176" name="Google Shape;176;p16"/>
          <p:cNvSpPr txBox="1"/>
          <p:nvPr>
            <p:ph idx="4294967295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7"/>
          <p:cNvSpPr txBox="1"/>
          <p:nvPr/>
        </p:nvSpPr>
        <p:spPr>
          <a:xfrm>
            <a:off x="2042809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82" name="Google Shape;182;p17"/>
          <p:cNvSpPr txBox="1"/>
          <p:nvPr/>
        </p:nvSpPr>
        <p:spPr>
          <a:xfrm>
            <a:off x="40022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83" name="Google Shape;183;p17"/>
          <p:cNvSpPr txBox="1"/>
          <p:nvPr/>
        </p:nvSpPr>
        <p:spPr>
          <a:xfrm>
            <a:off x="59326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84" name="Google Shape;184;p17"/>
          <p:cNvSpPr txBox="1"/>
          <p:nvPr/>
        </p:nvSpPr>
        <p:spPr>
          <a:xfrm>
            <a:off x="78630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85" name="Google Shape;185;p17"/>
          <p:cNvSpPr txBox="1"/>
          <p:nvPr/>
        </p:nvSpPr>
        <p:spPr>
          <a:xfrm>
            <a:off x="9807953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86" name="Google Shape;186;p17"/>
          <p:cNvSpPr txBox="1"/>
          <p:nvPr>
            <p:ph type="title"/>
          </p:nvPr>
        </p:nvSpPr>
        <p:spPr>
          <a:xfrm>
            <a:off x="172491" y="199336"/>
            <a:ext cx="629667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</a:pPr>
            <a:r>
              <a:rPr lang="en-US">
                <a:solidFill>
                  <a:schemeClr val="dk2"/>
                </a:solidFill>
              </a:rPr>
              <a:t>Timeline for GO Teams</a:t>
            </a:r>
            <a:endParaRPr/>
          </a:p>
        </p:txBody>
      </p:sp>
      <p:sp>
        <p:nvSpPr>
          <p:cNvPr id="187" name="Google Shape;187;p17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88" name="Google Shape;188;p17"/>
          <p:cNvGrpSpPr/>
          <p:nvPr/>
        </p:nvGrpSpPr>
        <p:grpSpPr>
          <a:xfrm>
            <a:off x="1001704" y="2340738"/>
            <a:ext cx="10188590" cy="2650626"/>
            <a:chOff x="3484" y="517200"/>
            <a:chExt cx="10188590" cy="2650626"/>
          </a:xfrm>
        </p:grpSpPr>
        <p:sp>
          <p:nvSpPr>
            <p:cNvPr id="189" name="Google Shape;189;p17"/>
            <p:cNvSpPr/>
            <p:nvPr/>
          </p:nvSpPr>
          <p:spPr>
            <a:xfrm>
              <a:off x="3484" y="517200"/>
              <a:ext cx="1886775" cy="2641486"/>
            </a:xfrm>
            <a:prstGeom prst="rect">
              <a:avLst/>
            </a:prstGeom>
            <a:solidFill>
              <a:srgbClr val="FCF5D8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7"/>
            <p:cNvSpPr txBox="1"/>
            <p:nvPr/>
          </p:nvSpPr>
          <p:spPr>
            <a:xfrm>
              <a:off x="3484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Fall 2021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Developed 2021-2025 Strategic Plan</a:t>
              </a:r>
              <a:endParaRPr b="0" i="0" sz="11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1" name="Google Shape;191;p17"/>
            <p:cNvSpPr/>
            <p:nvPr/>
          </p:nvSpPr>
          <p:spPr>
            <a:xfrm>
              <a:off x="550649" y="781349"/>
              <a:ext cx="792445" cy="792445"/>
            </a:xfrm>
            <a:prstGeom prst="ellipse">
              <a:avLst/>
            </a:prstGeom>
            <a:solidFill>
              <a:srgbClr val="F3CF4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7"/>
            <p:cNvSpPr txBox="1"/>
            <p:nvPr/>
          </p:nvSpPr>
          <p:spPr>
            <a:xfrm>
              <a:off x="666700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1</a:t>
              </a:r>
              <a:endParaRPr/>
            </a:p>
          </p:txBody>
        </p:sp>
        <p:sp>
          <p:nvSpPr>
            <p:cNvPr id="193" name="Google Shape;193;p17"/>
            <p:cNvSpPr/>
            <p:nvPr/>
          </p:nvSpPr>
          <p:spPr>
            <a:xfrm>
              <a:off x="3484" y="3158615"/>
              <a:ext cx="1886775" cy="72"/>
            </a:xfrm>
            <a:prstGeom prst="rect">
              <a:avLst/>
            </a:prstGeom>
            <a:solidFill>
              <a:srgbClr val="A92791"/>
            </a:solidFill>
            <a:ln cap="flat" cmpd="sng" w="12700">
              <a:solidFill>
                <a:srgbClr val="F3CF4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7"/>
            <p:cNvSpPr/>
            <p:nvPr/>
          </p:nvSpPr>
          <p:spPr>
            <a:xfrm>
              <a:off x="2078938" y="517200"/>
              <a:ext cx="1886775" cy="2641486"/>
            </a:xfrm>
            <a:prstGeom prst="rect">
              <a:avLst/>
            </a:prstGeom>
            <a:solidFill>
              <a:srgbClr val="F8E4CF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7"/>
            <p:cNvSpPr txBox="1"/>
            <p:nvPr/>
          </p:nvSpPr>
          <p:spPr>
            <a:xfrm>
              <a:off x="2078938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Summer 2022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School Leadership completed Needs Assessment and defined overarching needs for SY22-23</a:t>
              </a:r>
              <a:endParaRPr/>
            </a:p>
          </p:txBody>
        </p:sp>
        <p:sp>
          <p:nvSpPr>
            <p:cNvPr id="196" name="Google Shape;196;p17"/>
            <p:cNvSpPr/>
            <p:nvPr/>
          </p:nvSpPr>
          <p:spPr>
            <a:xfrm>
              <a:off x="2626103" y="781349"/>
              <a:ext cx="792445" cy="792445"/>
            </a:xfrm>
            <a:prstGeom prst="ellipse">
              <a:avLst/>
            </a:prstGeom>
            <a:solidFill>
              <a:srgbClr val="D47B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7"/>
            <p:cNvSpPr txBox="1"/>
            <p:nvPr/>
          </p:nvSpPr>
          <p:spPr>
            <a:xfrm>
              <a:off x="2742154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2</a:t>
              </a:r>
              <a:endParaRPr/>
            </a:p>
          </p:txBody>
        </p:sp>
        <p:sp>
          <p:nvSpPr>
            <p:cNvPr id="198" name="Google Shape;198;p17"/>
            <p:cNvSpPr/>
            <p:nvPr/>
          </p:nvSpPr>
          <p:spPr>
            <a:xfrm>
              <a:off x="2078938" y="3158615"/>
              <a:ext cx="1886775" cy="72"/>
            </a:xfrm>
            <a:prstGeom prst="rect">
              <a:avLst/>
            </a:prstGeom>
            <a:solidFill>
              <a:srgbClr val="A92791"/>
            </a:solidFill>
            <a:ln cap="flat" cmpd="sng" w="12700">
              <a:solidFill>
                <a:srgbClr val="D47B2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17"/>
            <p:cNvSpPr/>
            <p:nvPr/>
          </p:nvSpPr>
          <p:spPr>
            <a:xfrm>
              <a:off x="4154392" y="517200"/>
              <a:ext cx="1886775" cy="2641486"/>
            </a:xfrm>
            <a:prstGeom prst="rect">
              <a:avLst/>
            </a:prstGeom>
            <a:solidFill>
              <a:srgbClr val="BAF0FF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17"/>
            <p:cNvSpPr txBox="1"/>
            <p:nvPr/>
          </p:nvSpPr>
          <p:spPr>
            <a:xfrm>
              <a:off x="4154392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August 2022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School Leadership completed 2022-2023 Continuous Improvement Plan</a:t>
              </a:r>
              <a:endParaRPr/>
            </a:p>
          </p:txBody>
        </p:sp>
        <p:sp>
          <p:nvSpPr>
            <p:cNvPr id="201" name="Google Shape;201;p17"/>
            <p:cNvSpPr/>
            <p:nvPr/>
          </p:nvSpPr>
          <p:spPr>
            <a:xfrm>
              <a:off x="4701557" y="781349"/>
              <a:ext cx="792445" cy="792445"/>
            </a:xfrm>
            <a:prstGeom prst="ellipse">
              <a:avLst/>
            </a:prstGeom>
            <a:solidFill>
              <a:srgbClr val="0083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7"/>
            <p:cNvSpPr txBox="1"/>
            <p:nvPr/>
          </p:nvSpPr>
          <p:spPr>
            <a:xfrm>
              <a:off x="4817608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3</a:t>
              </a:r>
              <a:endParaRPr/>
            </a:p>
          </p:txBody>
        </p:sp>
        <p:sp>
          <p:nvSpPr>
            <p:cNvPr id="203" name="Google Shape;203;p17"/>
            <p:cNvSpPr/>
            <p:nvPr/>
          </p:nvSpPr>
          <p:spPr>
            <a:xfrm>
              <a:off x="4154392" y="3158615"/>
              <a:ext cx="1886775" cy="72"/>
            </a:xfrm>
            <a:prstGeom prst="rect">
              <a:avLst/>
            </a:prstGeom>
            <a:solidFill>
              <a:srgbClr val="0083A9"/>
            </a:solidFill>
            <a:ln cap="flat" cmpd="sng" w="12700">
              <a:solidFill>
                <a:srgbClr val="0083A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17"/>
            <p:cNvSpPr/>
            <p:nvPr/>
          </p:nvSpPr>
          <p:spPr>
            <a:xfrm>
              <a:off x="6212751" y="526340"/>
              <a:ext cx="1886775" cy="2641486"/>
            </a:xfrm>
            <a:prstGeom prst="rect">
              <a:avLst/>
            </a:prstGeom>
            <a:solidFill>
              <a:srgbClr val="F3CDED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7"/>
            <p:cNvSpPr txBox="1"/>
            <p:nvPr/>
          </p:nvSpPr>
          <p:spPr>
            <a:xfrm>
              <a:off x="6212751" y="153010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Sept. – Dec. 2022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Utilizing current data, the </a:t>
              </a:r>
              <a:r>
                <a:rPr b="1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</a:t>
              </a: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will review &amp; possibly update the school strategic priorities and plan </a:t>
              </a:r>
              <a:endParaRPr/>
            </a:p>
          </p:txBody>
        </p:sp>
        <p:sp>
          <p:nvSpPr>
            <p:cNvPr id="206" name="Google Shape;206;p17"/>
            <p:cNvSpPr/>
            <p:nvPr/>
          </p:nvSpPr>
          <p:spPr>
            <a:xfrm>
              <a:off x="6777010" y="781349"/>
              <a:ext cx="792445" cy="792445"/>
            </a:xfrm>
            <a:prstGeom prst="ellipse">
              <a:avLst/>
            </a:prstGeom>
            <a:solidFill>
              <a:srgbClr val="A92A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17"/>
            <p:cNvSpPr txBox="1"/>
            <p:nvPr/>
          </p:nvSpPr>
          <p:spPr>
            <a:xfrm>
              <a:off x="6893061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4</a:t>
              </a:r>
              <a:endParaRPr/>
            </a:p>
          </p:txBody>
        </p:sp>
        <p:sp>
          <p:nvSpPr>
            <p:cNvPr id="208" name="Google Shape;208;p17"/>
            <p:cNvSpPr/>
            <p:nvPr/>
          </p:nvSpPr>
          <p:spPr>
            <a:xfrm>
              <a:off x="6229845" y="3158615"/>
              <a:ext cx="1886775" cy="72"/>
            </a:xfrm>
            <a:prstGeom prst="rect">
              <a:avLst/>
            </a:prstGeom>
            <a:solidFill>
              <a:srgbClr val="0083A9"/>
            </a:solidFill>
            <a:ln cap="flat" cmpd="sng" w="12700">
              <a:solidFill>
                <a:srgbClr val="A92A9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17"/>
            <p:cNvSpPr/>
            <p:nvPr/>
          </p:nvSpPr>
          <p:spPr>
            <a:xfrm>
              <a:off x="8305299" y="517200"/>
              <a:ext cx="1886775" cy="2641486"/>
            </a:xfrm>
            <a:prstGeom prst="rect">
              <a:avLst/>
            </a:prstGeom>
            <a:solidFill>
              <a:srgbClr val="C3F6D1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7"/>
            <p:cNvSpPr txBox="1"/>
            <p:nvPr/>
          </p:nvSpPr>
          <p:spPr>
            <a:xfrm>
              <a:off x="8305299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Before Winter Break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</a:t>
              </a: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will take action (vote) on the school’s strategic plan and vote on the ranked strategic plan priorities for SY23-24 budget discussions.</a:t>
              </a:r>
              <a:endParaRPr/>
            </a:p>
          </p:txBody>
        </p:sp>
        <p:sp>
          <p:nvSpPr>
            <p:cNvPr id="211" name="Google Shape;211;p17"/>
            <p:cNvSpPr/>
            <p:nvPr/>
          </p:nvSpPr>
          <p:spPr>
            <a:xfrm>
              <a:off x="8852464" y="781349"/>
              <a:ext cx="792445" cy="792445"/>
            </a:xfrm>
            <a:prstGeom prst="ellipse">
              <a:avLst/>
            </a:prstGeom>
            <a:solidFill>
              <a:srgbClr val="1598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17"/>
            <p:cNvSpPr txBox="1"/>
            <p:nvPr/>
          </p:nvSpPr>
          <p:spPr>
            <a:xfrm>
              <a:off x="8968515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5</a:t>
              </a:r>
              <a:endParaRPr/>
            </a:p>
          </p:txBody>
        </p:sp>
        <p:sp>
          <p:nvSpPr>
            <p:cNvPr id="213" name="Google Shape;213;p17"/>
            <p:cNvSpPr/>
            <p:nvPr/>
          </p:nvSpPr>
          <p:spPr>
            <a:xfrm>
              <a:off x="8305299" y="3158615"/>
              <a:ext cx="1886775" cy="72"/>
            </a:xfrm>
            <a:prstGeom prst="rect">
              <a:avLst/>
            </a:prstGeom>
            <a:solidFill>
              <a:srgbClr val="129836"/>
            </a:solidFill>
            <a:ln cap="flat" cmpd="sng" w="12700">
              <a:solidFill>
                <a:srgbClr val="12983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4" name="Google Shape;214;p17"/>
          <p:cNvSpPr/>
          <p:nvPr/>
        </p:nvSpPr>
        <p:spPr>
          <a:xfrm>
            <a:off x="7847545" y="1089488"/>
            <a:ext cx="731378" cy="1213503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A92A91"/>
          </a:solidFill>
          <a:ln cap="flat" cmpd="sng" w="12700">
            <a:solidFill>
              <a:srgbClr val="7B1E6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15" name="Google Shape;215;p17"/>
          <p:cNvSpPr txBox="1"/>
          <p:nvPr/>
        </p:nvSpPr>
        <p:spPr>
          <a:xfrm>
            <a:off x="7379919" y="677451"/>
            <a:ext cx="16666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You are </a:t>
            </a:r>
            <a:r>
              <a:rPr b="1" i="0" lang="en-US" sz="1800" u="none" cap="none" strike="noStrike">
                <a:solidFill>
                  <a:srgbClr val="A92A91"/>
                </a:solidFill>
                <a:latin typeface="Avenir"/>
                <a:ea typeface="Avenir"/>
                <a:cs typeface="Avenir"/>
                <a:sym typeface="Avenir"/>
              </a:rPr>
              <a:t>HERE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8"/>
          <p:cNvSpPr txBox="1"/>
          <p:nvPr>
            <p:ph type="title"/>
          </p:nvPr>
        </p:nvSpPr>
        <p:spPr>
          <a:xfrm>
            <a:off x="1048620" y="76442"/>
            <a:ext cx="9779183" cy="8144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Arial"/>
              <a:buNone/>
            </a:pPr>
            <a:r>
              <a:rPr lang="en-US">
                <a:solidFill>
                  <a:schemeClr val="accent2"/>
                </a:solidFill>
              </a:rPr>
              <a:t>Quarterly CIP Check-in</a:t>
            </a:r>
            <a:endParaRPr/>
          </a:p>
        </p:txBody>
      </p:sp>
      <p:sp>
        <p:nvSpPr>
          <p:cNvPr id="221" name="Google Shape;221;p18"/>
          <p:cNvSpPr txBox="1"/>
          <p:nvPr>
            <p:ph idx="1" type="body"/>
          </p:nvPr>
        </p:nvSpPr>
        <p:spPr>
          <a:xfrm>
            <a:off x="1167492" y="2386585"/>
            <a:ext cx="9779183" cy="37030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None/>
            </a:pPr>
            <a:r>
              <a:rPr b="1" lang="en-US" sz="3200" u="sng">
                <a:solidFill>
                  <a:srgbClr val="3F3F3F"/>
                </a:solidFill>
              </a:rPr>
              <a:t>Questions to Consider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3F3F3F"/>
                </a:solidFill>
              </a:rPr>
              <a:t>Based on our year long CIP plan, what are the actions that the school has already completed?​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3F3F3F"/>
                </a:solidFill>
              </a:rPr>
              <a:t>What data supports the completion of an action step and success criteria (both implementation and student achievement)? </a:t>
            </a:r>
            <a:endParaRPr/>
          </a:p>
        </p:txBody>
      </p:sp>
      <p:sp>
        <p:nvSpPr>
          <p:cNvPr id="222" name="Google Shape;222;p18"/>
          <p:cNvSpPr txBox="1"/>
          <p:nvPr>
            <p:ph idx="12" type="sldNum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3" name="Google Shape;223;p18"/>
          <p:cNvSpPr txBox="1"/>
          <p:nvPr/>
        </p:nvSpPr>
        <p:spPr>
          <a:xfrm>
            <a:off x="1364197" y="890893"/>
            <a:ext cx="842162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part of the Continuous Improvement process, all APS schools are completing a quarterly check-in for the Continuous Improvement Plans. 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" name="Google Shape;228;p19"/>
          <p:cNvGraphicFramePr/>
          <p:nvPr/>
        </p:nvGraphicFramePr>
        <p:xfrm>
          <a:off x="1917106" y="6887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{8877EBE1-8E24-47C1-8941-7ABA8B7AF352}</a:tableStyleId>
              </a:tblPr>
              <a:tblGrid>
                <a:gridCol w="4241325"/>
                <a:gridCol w="2120650"/>
                <a:gridCol w="2120650"/>
              </a:tblGrid>
              <a:tr h="275675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Quarterly Continuous Improvement Check-In</a:t>
                      </a:r>
                      <a:endParaRPr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3350" marB="0" marR="0" marL="0">
                    <a:solidFill>
                      <a:srgbClr val="2D75B6"/>
                    </a:solidFill>
                  </a:tcPr>
                </a:tc>
                <a:tc hMerge="1"/>
                <a:tc hMerge="1"/>
              </a:tr>
              <a:tr h="205675">
                <a:tc>
                  <a:txBody>
                    <a:bodyPr/>
                    <a:lstStyle/>
                    <a:p>
                      <a:pPr indent="0" lvl="0" marL="90170" marR="0" rtl="0" algn="l">
                        <a:lnSpc>
                          <a:spcPct val="1481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School Name:</a:t>
                      </a:r>
                      <a:endParaRPr sz="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4615" marR="0" rtl="0" algn="l">
                        <a:lnSpc>
                          <a:spcPct val="1481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Associate Superintendent:</a:t>
                      </a:r>
                      <a:endParaRPr sz="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</a:tr>
              <a:tr h="391575">
                <a:tc gridSpan="3"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Continuous Improvement Plan Goal #3:</a:t>
                      </a:r>
                      <a:endParaRPr sz="800" u="none" cap="none" strike="noStrike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75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FEF"/>
                    </a:solidFill>
                  </a:tcPr>
                </a:tc>
                <a:tc hMerge="1"/>
                <a:tc hMerge="1"/>
              </a:tr>
              <a:tr h="48630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Completed Action Steps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462C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3345" marR="0" rtl="0" algn="l">
                        <a:lnSpc>
                          <a:spcPct val="18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Evidence of Completed Actions Steps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93345" marR="0" rtl="0" algn="l">
                        <a:lnSpc>
                          <a:spcPct val="1000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(Implementation or Student /Teacher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93345" marR="0" rtl="0" algn="l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progress data)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462C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885" marR="0" rtl="0" algn="l">
                        <a:lnSpc>
                          <a:spcPct val="18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Artifacts available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42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1.</a:t>
                      </a:r>
                      <a:endParaRPr sz="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 gridSpan="3"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Summary of next steps and district support needed to continue progress: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</a:tr>
              <a:tr h="29545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Action Steps in Progress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3345" marR="0" rtl="0" algn="l">
                        <a:lnSpc>
                          <a:spcPct val="18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Anticipated Date of Completion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885" marR="0" rtl="0" algn="l">
                        <a:lnSpc>
                          <a:spcPct val="18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Necessary Resources to Complete Step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 gridSpan="3"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Summary of next steps and district support needed to complete action steps currently in progress: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</a:tr>
              <a:tr h="29545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Pending Action Steps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334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Anticipated Start Date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88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Necessary Resources to Begin/Complete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95885" marR="0" rtl="0" algn="l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Step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311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 gridSpan="3"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Summary of next steps and district support needed to start action steps: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0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</a:tr>
            </a:tbl>
          </a:graphicData>
        </a:graphic>
      </p:graphicFrame>
      <p:sp>
        <p:nvSpPr>
          <p:cNvPr id="229" name="Google Shape;229;p19"/>
          <p:cNvSpPr txBox="1"/>
          <p:nvPr>
            <p:ph type="title"/>
          </p:nvPr>
        </p:nvSpPr>
        <p:spPr>
          <a:xfrm rot="-649564">
            <a:off x="3634359" y="3336980"/>
            <a:ext cx="5294736" cy="1266347"/>
          </a:xfrm>
          <a:prstGeom prst="rect">
            <a:avLst/>
          </a:prstGeom>
          <a:solidFill>
            <a:srgbClr val="F7E18E"/>
          </a:solidFill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0" lang="en-US"/>
              <a:t>Insert a slide with the indicated fieldsfor </a:t>
            </a:r>
            <a:r>
              <a:rPr lang="en-US">
                <a:solidFill>
                  <a:srgbClr val="FF0000"/>
                </a:solidFill>
              </a:rPr>
              <a:t>each CIP Goal</a:t>
            </a:r>
            <a:br>
              <a:rPr lang="en-US"/>
            </a:br>
            <a:r>
              <a:rPr b="0" lang="en-US"/>
              <a:t>for your school</a:t>
            </a:r>
            <a:endParaRPr/>
          </a:p>
        </p:txBody>
      </p:sp>
      <p:sp>
        <p:nvSpPr>
          <p:cNvPr id="230" name="Google Shape;230;p19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31" name="Google Shape;23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0"/>
            <a:ext cx="12039600" cy="7010401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19"/>
          <p:cNvSpPr txBox="1"/>
          <p:nvPr/>
        </p:nvSpPr>
        <p:spPr>
          <a:xfrm>
            <a:off x="353060" y="155787"/>
            <a:ext cx="3950100" cy="306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" name="Google Shape;237;p20"/>
          <p:cNvGraphicFramePr/>
          <p:nvPr/>
        </p:nvGraphicFramePr>
        <p:xfrm>
          <a:off x="1917106" y="6887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{8877EBE1-8E24-47C1-8941-7ABA8B7AF352}</a:tableStyleId>
              </a:tblPr>
              <a:tblGrid>
                <a:gridCol w="4241325"/>
                <a:gridCol w="2120650"/>
                <a:gridCol w="2120650"/>
              </a:tblGrid>
              <a:tr h="275675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Quarterly Continuous Improvement Check-In</a:t>
                      </a:r>
                      <a:endParaRPr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3350" marB="0" marR="0" marL="0">
                    <a:solidFill>
                      <a:srgbClr val="2D75B6"/>
                    </a:solidFill>
                  </a:tcPr>
                </a:tc>
                <a:tc hMerge="1"/>
                <a:tc hMerge="1"/>
              </a:tr>
              <a:tr h="205675">
                <a:tc>
                  <a:txBody>
                    <a:bodyPr/>
                    <a:lstStyle/>
                    <a:p>
                      <a:pPr indent="0" lvl="0" marL="90170" marR="0" rtl="0" algn="l">
                        <a:lnSpc>
                          <a:spcPct val="1481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School Name:</a:t>
                      </a:r>
                      <a:endParaRPr sz="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4615" marR="0" rtl="0" algn="l">
                        <a:lnSpc>
                          <a:spcPct val="1481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Associate Superintendent:</a:t>
                      </a:r>
                      <a:endParaRPr sz="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</a:tr>
              <a:tr h="391575">
                <a:tc gridSpan="3"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Continuous Improvement Plan Goal #3:</a:t>
                      </a:r>
                      <a:endParaRPr sz="800" u="none" cap="none" strike="noStrike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75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FEF"/>
                    </a:solidFill>
                  </a:tcPr>
                </a:tc>
                <a:tc hMerge="1"/>
                <a:tc hMerge="1"/>
              </a:tr>
              <a:tr h="48630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Completed Action Steps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462C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3345" marR="0" rtl="0" algn="l">
                        <a:lnSpc>
                          <a:spcPct val="18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Evidence of Completed Actions Steps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93345" marR="0" rtl="0" algn="l">
                        <a:lnSpc>
                          <a:spcPct val="1000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(Implementation or Student /Teacher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93345" marR="0" rtl="0" algn="l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progress data)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462C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885" marR="0" rtl="0" algn="l">
                        <a:lnSpc>
                          <a:spcPct val="18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Artifacts available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42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1.</a:t>
                      </a:r>
                      <a:endParaRPr sz="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 gridSpan="3"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Summary of next steps and district support needed to continue progress: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</a:tr>
              <a:tr h="29545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Action Steps in Progress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3345" marR="0" rtl="0" algn="l">
                        <a:lnSpc>
                          <a:spcPct val="18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Anticipated Date of Completion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885" marR="0" rtl="0" algn="l">
                        <a:lnSpc>
                          <a:spcPct val="18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Necessary Resources to Complete Step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 gridSpan="3"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Summary of next steps and district support needed to complete action steps currently in progress: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</a:tr>
              <a:tr h="29545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Pending Action Steps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334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Anticipated Start Date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88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Necessary Resources to Begin/Complete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95885" marR="0" rtl="0" algn="l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Step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311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 gridSpan="3"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Summary of next steps and district support needed to start action steps: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0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</a:tr>
            </a:tbl>
          </a:graphicData>
        </a:graphic>
      </p:graphicFrame>
      <p:sp>
        <p:nvSpPr>
          <p:cNvPr id="238" name="Google Shape;238;p20"/>
          <p:cNvSpPr txBox="1"/>
          <p:nvPr>
            <p:ph type="title"/>
          </p:nvPr>
        </p:nvSpPr>
        <p:spPr>
          <a:xfrm rot="-649568">
            <a:off x="3896362" y="2858146"/>
            <a:ext cx="5650876" cy="1657613"/>
          </a:xfrm>
          <a:prstGeom prst="rect">
            <a:avLst/>
          </a:prstGeom>
          <a:solidFill>
            <a:srgbClr val="F7E18E"/>
          </a:solidFill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0" lang="en-US"/>
              <a:t>Insert a slide with the indicated fields for </a:t>
            </a:r>
            <a:r>
              <a:rPr lang="en-US">
                <a:solidFill>
                  <a:srgbClr val="FF0000"/>
                </a:solidFill>
              </a:rPr>
              <a:t>each CIP Goal</a:t>
            </a:r>
            <a:br>
              <a:rPr lang="en-US"/>
            </a:br>
            <a:r>
              <a:rPr b="0" lang="en-US"/>
              <a:t>for your school</a:t>
            </a:r>
            <a:endParaRPr/>
          </a:p>
        </p:txBody>
      </p:sp>
      <p:sp>
        <p:nvSpPr>
          <p:cNvPr id="239" name="Google Shape;239;p20"/>
          <p:cNvSpPr txBox="1"/>
          <p:nvPr>
            <p:ph idx="12" type="sldNum"/>
          </p:nvPr>
        </p:nvSpPr>
        <p:spPr>
          <a:xfrm>
            <a:off x="10153276" y="6356350"/>
            <a:ext cx="1657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40" name="Google Shape;24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5240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20"/>
          <p:cNvSpPr txBox="1"/>
          <p:nvPr/>
        </p:nvSpPr>
        <p:spPr>
          <a:xfrm>
            <a:off x="203200" y="304800"/>
            <a:ext cx="40002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" name="Google Shape;246;p21"/>
          <p:cNvGraphicFramePr/>
          <p:nvPr/>
        </p:nvGraphicFramePr>
        <p:xfrm>
          <a:off x="1917106" y="6887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{8877EBE1-8E24-47C1-8941-7ABA8B7AF352}</a:tableStyleId>
              </a:tblPr>
              <a:tblGrid>
                <a:gridCol w="4241325"/>
                <a:gridCol w="2120650"/>
                <a:gridCol w="2120650"/>
              </a:tblGrid>
              <a:tr h="275675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Quarterly Continuous Improvement Check-In</a:t>
                      </a:r>
                      <a:endParaRPr sz="1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3350" marB="0" marR="0" marL="0">
                    <a:solidFill>
                      <a:srgbClr val="2D75B6"/>
                    </a:solidFill>
                  </a:tcPr>
                </a:tc>
                <a:tc hMerge="1"/>
                <a:tc hMerge="1"/>
              </a:tr>
              <a:tr h="205675">
                <a:tc>
                  <a:txBody>
                    <a:bodyPr/>
                    <a:lstStyle/>
                    <a:p>
                      <a:pPr indent="0" lvl="0" marL="90170" marR="0" rtl="0" algn="l">
                        <a:lnSpc>
                          <a:spcPct val="1481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School Name:</a:t>
                      </a:r>
                      <a:endParaRPr sz="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4615" marR="0" rtl="0" algn="l">
                        <a:lnSpc>
                          <a:spcPct val="1481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Associate Superintendent:</a:t>
                      </a:r>
                      <a:endParaRPr sz="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</a:tr>
              <a:tr h="391575">
                <a:tc gridSpan="3"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Continuous Improvement Plan Goal #3:</a:t>
                      </a:r>
                      <a:endParaRPr sz="800" u="none" cap="none" strike="noStrike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75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FEF"/>
                    </a:solidFill>
                  </a:tcPr>
                </a:tc>
                <a:tc hMerge="1"/>
                <a:tc hMerge="1"/>
              </a:tr>
              <a:tr h="48630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Completed Action Steps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462C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3345" marR="0" rtl="0" algn="l">
                        <a:lnSpc>
                          <a:spcPct val="18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Evidence of Completed Actions Steps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93345" marR="0" rtl="0" algn="l">
                        <a:lnSpc>
                          <a:spcPct val="1000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(Implementation or Student /Teacher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93345" marR="0" rtl="0" algn="l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progress data)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462C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885" marR="0" rtl="0" algn="l">
                        <a:lnSpc>
                          <a:spcPct val="18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Artifacts available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42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1.</a:t>
                      </a:r>
                      <a:endParaRPr sz="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 gridSpan="3"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Summary of next steps and district support needed to continue progress: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</a:tr>
              <a:tr h="29545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Action Steps in Progress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3345" marR="0" rtl="0" algn="l">
                        <a:lnSpc>
                          <a:spcPct val="18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Anticipated Date of Completion</a:t>
                      </a:r>
                      <a:endParaRPr sz="1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885" marR="0" rtl="0" algn="l">
                        <a:lnSpc>
                          <a:spcPct val="18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Necessary Resources to Complete Step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 gridSpan="3"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8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Summary of next steps and district support needed to complete action steps currently in progress: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</a:tr>
              <a:tr h="295450">
                <a:tc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Pending Action Steps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334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Anticipated Start Date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88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Necessary Resources to Begin/Complete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95885" marR="0" rtl="0" algn="l">
                        <a:lnSpc>
                          <a:spcPct val="100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Step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311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295100">
                <a:tc gridSpan="3">
                  <a:txBody>
                    <a:bodyPr/>
                    <a:lstStyle/>
                    <a:p>
                      <a:pPr indent="0" lvl="0" marL="88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Summary of next steps and district support needed to start action steps: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0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 hMerge="1"/>
                <a:tc hMerge="1"/>
              </a:tr>
            </a:tbl>
          </a:graphicData>
        </a:graphic>
      </p:graphicFrame>
      <p:sp>
        <p:nvSpPr>
          <p:cNvPr id="247" name="Google Shape;247;p21"/>
          <p:cNvSpPr txBox="1"/>
          <p:nvPr>
            <p:ph type="title"/>
          </p:nvPr>
        </p:nvSpPr>
        <p:spPr>
          <a:xfrm rot="-649533">
            <a:off x="3217376" y="2687590"/>
            <a:ext cx="6841148" cy="1842419"/>
          </a:xfrm>
          <a:prstGeom prst="rect">
            <a:avLst/>
          </a:prstGeom>
          <a:solidFill>
            <a:srgbClr val="F7E18E"/>
          </a:solidFill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0" lang="en-US"/>
              <a:t>Insert a slide with the indicated fields for </a:t>
            </a:r>
            <a:r>
              <a:rPr lang="en-US">
                <a:solidFill>
                  <a:srgbClr val="FF0000"/>
                </a:solidFill>
              </a:rPr>
              <a:t>each CIP Goal</a:t>
            </a:r>
            <a:br>
              <a:rPr lang="en-US"/>
            </a:br>
            <a:r>
              <a:rPr b="0" lang="en-US"/>
              <a:t>for your school</a:t>
            </a:r>
            <a:endParaRPr/>
          </a:p>
        </p:txBody>
      </p:sp>
      <p:sp>
        <p:nvSpPr>
          <p:cNvPr id="248" name="Google Shape;248;p21"/>
          <p:cNvSpPr txBox="1"/>
          <p:nvPr>
            <p:ph idx="12" type="sldNum"/>
          </p:nvPr>
        </p:nvSpPr>
        <p:spPr>
          <a:xfrm>
            <a:off x="10153276" y="6356350"/>
            <a:ext cx="1657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49" name="Google Shape;24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7010401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21"/>
          <p:cNvSpPr txBox="1"/>
          <p:nvPr/>
        </p:nvSpPr>
        <p:spPr>
          <a:xfrm>
            <a:off x="203200" y="155787"/>
            <a:ext cx="4000200" cy="306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2"/>
          <p:cNvSpPr txBox="1"/>
          <p:nvPr>
            <p:ph type="ctrTitle"/>
          </p:nvPr>
        </p:nvSpPr>
        <p:spPr>
          <a:xfrm>
            <a:off x="928212" y="2235200"/>
            <a:ext cx="624591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/>
              <a:t>Strategic Plan Progress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3"/>
          <p:cNvSpPr txBox="1"/>
          <p:nvPr/>
        </p:nvSpPr>
        <p:spPr>
          <a:xfrm>
            <a:off x="273808" y="1989514"/>
            <a:ext cx="2036100" cy="3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483869" lvl="0" marL="495933" marR="508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APS Strategic Priorities</a:t>
            </a:r>
            <a:endParaRPr b="1" i="1" sz="1200" u="none" cap="none" strike="noStrike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83869" lvl="0" marL="495933" marR="508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&amp; Initiatives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3"/>
          <p:cNvSpPr txBox="1"/>
          <p:nvPr/>
        </p:nvSpPr>
        <p:spPr>
          <a:xfrm>
            <a:off x="4374037" y="100361"/>
            <a:ext cx="3481500" cy="28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Peyton Forest</a:t>
            </a:r>
            <a:endParaRPr b="0" i="0" sz="1800" u="none" cap="none" strike="noStrike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23"/>
          <p:cNvSpPr txBox="1"/>
          <p:nvPr/>
        </p:nvSpPr>
        <p:spPr>
          <a:xfrm>
            <a:off x="5658167" y="561597"/>
            <a:ext cx="875700" cy="1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SMART Goals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23"/>
          <p:cNvSpPr txBox="1"/>
          <p:nvPr/>
        </p:nvSpPr>
        <p:spPr>
          <a:xfrm>
            <a:off x="6783717" y="2086667"/>
            <a:ext cx="5163600" cy="1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School Strategies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23"/>
          <p:cNvSpPr txBox="1"/>
          <p:nvPr/>
        </p:nvSpPr>
        <p:spPr>
          <a:xfrm>
            <a:off x="857575" y="909000"/>
            <a:ext cx="1912500" cy="1082400"/>
          </a:xfrm>
          <a:prstGeom prst="rect">
            <a:avLst/>
          </a:prstGeom>
          <a:noFill/>
          <a:ln cap="flat" cmpd="sng" w="12700">
            <a:solidFill>
              <a:srgbClr val="A4A4A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1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EB Garamond"/>
              <a:buChar char="•"/>
            </a:pPr>
            <a:r>
              <a:rPr b="1" lang="en-US" sz="11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By May 2023, students in grades 3-5 will increase ELA proficiency on GMAS from 14% to 19%.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23"/>
          <p:cNvSpPr txBox="1"/>
          <p:nvPr/>
        </p:nvSpPr>
        <p:spPr>
          <a:xfrm>
            <a:off x="4176650" y="907275"/>
            <a:ext cx="1912500" cy="1082400"/>
          </a:xfrm>
          <a:prstGeom prst="rect">
            <a:avLst/>
          </a:prstGeom>
          <a:noFill/>
          <a:ln cap="flat" cmpd="sng" w="12700">
            <a:solidFill>
              <a:srgbClr val="A4A4A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1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By May 2023, students in grades 3-5 will increase Math  proficiency on GMAS from 14% to 19%.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23"/>
          <p:cNvSpPr txBox="1"/>
          <p:nvPr/>
        </p:nvSpPr>
        <p:spPr>
          <a:xfrm>
            <a:off x="6964929" y="907280"/>
            <a:ext cx="1912500" cy="938100"/>
          </a:xfrm>
          <a:prstGeom prst="rect">
            <a:avLst/>
          </a:prstGeom>
          <a:noFill/>
          <a:ln cap="flat" cmpd="sng" w="12700">
            <a:solidFill>
              <a:srgbClr val="A4A4A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1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May 2023, K-5 attendance rate will improve from 89% to 95%.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94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23"/>
          <p:cNvSpPr txBox="1"/>
          <p:nvPr/>
        </p:nvSpPr>
        <p:spPr>
          <a:xfrm>
            <a:off x="2475798" y="2086668"/>
            <a:ext cx="4113000" cy="1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School Strategic Priorities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23"/>
          <p:cNvSpPr txBox="1"/>
          <p:nvPr/>
        </p:nvSpPr>
        <p:spPr>
          <a:xfrm>
            <a:off x="618189" y="139736"/>
            <a:ext cx="513600" cy="1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23"/>
          <p:cNvSpPr txBox="1"/>
          <p:nvPr/>
        </p:nvSpPr>
        <p:spPr>
          <a:xfrm>
            <a:off x="6751178" y="3498002"/>
            <a:ext cx="5260800" cy="899700"/>
          </a:xfrm>
          <a:prstGeom prst="rect">
            <a:avLst/>
          </a:prstGeom>
          <a:solidFill>
            <a:srgbClr val="BAF0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1.Provide monthly student attendance initiatives 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000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Provide monthly parent newsletters focused on attendance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000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Attendance team will contact by phone and in writing the parents of students with chronic absenteeism. 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Provide small group mental health interventions led by Counselor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000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Provide daily SEL lessons 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Implement  District Personalized Learning Pathway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23"/>
          <p:cNvSpPr txBox="1"/>
          <p:nvPr/>
        </p:nvSpPr>
        <p:spPr>
          <a:xfrm>
            <a:off x="6754603" y="2441253"/>
            <a:ext cx="5257200" cy="899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1.Conduct personalized monthly student data meetings.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b="1"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small group instruction.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Implement daily phonemic awareness and phonics instruction (FUNdations &amp; Rollins Center).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Integrate writing across the curriculum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Use MAP data to guide student intervention groups.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Conduct 90 minutes of IB PL  monthly. 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23"/>
          <p:cNvSpPr txBox="1"/>
          <p:nvPr/>
        </p:nvSpPr>
        <p:spPr>
          <a:xfrm>
            <a:off x="6747387" y="4538932"/>
            <a:ext cx="5260800" cy="899700"/>
          </a:xfrm>
          <a:prstGeom prst="rect">
            <a:avLst/>
          </a:prstGeom>
          <a:solidFill>
            <a:srgbClr val="F8E3D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1.100% of staff will receive IBO Training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2.Increase the number of classroom teachers who are gifted endorsed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Implement cognitive development initiatives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Provide ongoing PL on SEL &amp; trauma-informed practices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23"/>
          <p:cNvSpPr txBox="1"/>
          <p:nvPr/>
        </p:nvSpPr>
        <p:spPr>
          <a:xfrm>
            <a:off x="6747387" y="5545718"/>
            <a:ext cx="5260800" cy="899700"/>
          </a:xfrm>
          <a:prstGeom prst="rect">
            <a:avLst/>
          </a:prstGeom>
          <a:solidFill>
            <a:srgbClr val="FCF5D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1.Maintain and active  Go Team each with clear goals and objectives for parent leadership.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Conduct monthly family engagement opportunities.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23"/>
          <p:cNvSpPr txBox="1"/>
          <p:nvPr/>
        </p:nvSpPr>
        <p:spPr>
          <a:xfrm>
            <a:off x="2475798" y="2529372"/>
            <a:ext cx="4113000" cy="899700"/>
          </a:xfrm>
          <a:prstGeom prst="rect">
            <a:avLst/>
          </a:prstGeom>
          <a:noFill/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data to drive instruction and academic decisions. 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2. .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academic achievement in core subject areas.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Engage in monthly IB trainings for staff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23"/>
          <p:cNvSpPr txBox="1"/>
          <p:nvPr/>
        </p:nvSpPr>
        <p:spPr>
          <a:xfrm>
            <a:off x="2475798" y="3535418"/>
            <a:ext cx="4113000" cy="899700"/>
          </a:xfrm>
          <a:prstGeom prst="rect">
            <a:avLst/>
          </a:prstGeom>
          <a:noFill/>
          <a:ln cap="flat" cmpd="sng" w="19050">
            <a:solidFill>
              <a:srgbClr val="00627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Increase student attendance &amp; engagement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5.Implement a Whole-Child system of supports that integrates social-emotional learning, behavior, wellness, and comprehensive academic intervention plans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23"/>
          <p:cNvSpPr txBox="1"/>
          <p:nvPr/>
        </p:nvSpPr>
        <p:spPr>
          <a:xfrm>
            <a:off x="2463998" y="4435038"/>
            <a:ext cx="4113000" cy="867900"/>
          </a:xfrm>
          <a:prstGeom prst="rect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 startAt="6"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 teacher capacity to support the core content knowledge emotional/behavioral needs of students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23"/>
          <p:cNvSpPr txBox="1"/>
          <p:nvPr/>
        </p:nvSpPr>
        <p:spPr>
          <a:xfrm>
            <a:off x="2458969" y="5568187"/>
            <a:ext cx="4113000" cy="899700"/>
          </a:xfrm>
          <a:prstGeom prst="rect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 Sustain family engagement that encourages positive relationships with the school and academic partnerships for children.  </a:t>
            </a: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23"/>
          <p:cNvSpPr txBox="1"/>
          <p:nvPr/>
        </p:nvSpPr>
        <p:spPr>
          <a:xfrm>
            <a:off x="273808" y="3535418"/>
            <a:ext cx="2036100" cy="899700"/>
          </a:xfrm>
          <a:prstGeom prst="rect">
            <a:avLst/>
          </a:prstGeom>
          <a:solidFill>
            <a:srgbClr val="00627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28270" lvl="0" marL="140335" marR="508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Building a Culture of</a:t>
            </a:r>
            <a:endParaRPr/>
          </a:p>
          <a:p>
            <a:pPr indent="-128270" lvl="0" marL="140335" marR="508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Student Support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8270" lvl="0" marL="155575" marR="15875" rtl="0" algn="ctr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Whole Child &amp; Intervention  Personalized Learning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23"/>
          <p:cNvSpPr txBox="1"/>
          <p:nvPr/>
        </p:nvSpPr>
        <p:spPr>
          <a:xfrm>
            <a:off x="273808" y="2483023"/>
            <a:ext cx="2036100" cy="9669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7145" marR="1079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Calibri"/>
              <a:buNone/>
            </a:pPr>
            <a:r>
              <a:rPr b="1" i="0" lang="en-US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Fostering Academic</a:t>
            </a:r>
            <a:endParaRPr/>
          </a:p>
          <a:p>
            <a:pPr indent="0" lvl="0" marL="17145" marR="10795" rtl="0" algn="ctr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Calibri"/>
              <a:buNone/>
            </a:pPr>
            <a:r>
              <a:rPr b="1" i="0" lang="en-US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Excellence for All</a:t>
            </a:r>
            <a:endParaRPr/>
          </a:p>
          <a:p>
            <a:pPr indent="0" lvl="0" marL="17145" marR="10795" rtl="0" algn="ctr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Calibri"/>
              <a:buNone/>
            </a:pPr>
            <a:r>
              <a:rPr b="1" i="0" lang="en-US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5080" rtl="0" algn="ctr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Curriculum &amp; Instruction</a:t>
            </a:r>
            <a:endParaRPr/>
          </a:p>
          <a:p>
            <a:pPr indent="0" lvl="0" marL="12700" marR="5080" rtl="0" algn="ctr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Signature Program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23"/>
          <p:cNvSpPr txBox="1"/>
          <p:nvPr/>
        </p:nvSpPr>
        <p:spPr>
          <a:xfrm>
            <a:off x="257442" y="4570512"/>
            <a:ext cx="2036100" cy="889200"/>
          </a:xfrm>
          <a:prstGeom prst="rect">
            <a:avLst/>
          </a:prstGeom>
          <a:solidFill>
            <a:srgbClr val="A35C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25119" lvl="0" marL="337185" marR="508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Equipping &amp; Empowering</a:t>
            </a:r>
            <a:endParaRPr/>
          </a:p>
          <a:p>
            <a:pPr indent="-325119" lvl="0" marL="337185" marR="508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Leaders &amp; Staff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5119" lvl="0" marL="337185" marR="508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Strategic Staff Support</a:t>
            </a:r>
            <a:endParaRPr/>
          </a:p>
          <a:p>
            <a:pPr indent="-325119" lvl="0" marL="337185" marR="508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Equitable Resource Allocation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23"/>
          <p:cNvSpPr txBox="1"/>
          <p:nvPr/>
        </p:nvSpPr>
        <p:spPr>
          <a:xfrm>
            <a:off x="273808" y="5568189"/>
            <a:ext cx="2036100" cy="915300"/>
          </a:xfrm>
          <a:prstGeom prst="rect">
            <a:avLst/>
          </a:prstGeom>
          <a:solidFill>
            <a:srgbClr val="DBB1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67640" lvl="0" marL="180340" marR="13652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Creating a System of  School Support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3815" marR="0" rtl="0" algn="ctr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Strategic Staff Support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254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Equitable Resource Allocation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APS 4">
      <a:dk1>
        <a:srgbClr val="000000"/>
      </a:dk1>
      <a:lt1>
        <a:srgbClr val="FFFFFF"/>
      </a:lt1>
      <a:dk2>
        <a:srgbClr val="0083A9"/>
      </a:dk2>
      <a:lt2>
        <a:srgbClr val="E7E6E6"/>
      </a:lt2>
      <a:accent1>
        <a:srgbClr val="F3CF45"/>
      </a:accent1>
      <a:accent2>
        <a:srgbClr val="D47B22"/>
      </a:accent2>
      <a:accent3>
        <a:srgbClr val="0083A9"/>
      </a:accent3>
      <a:accent4>
        <a:srgbClr val="A92A91"/>
      </a:accent4>
      <a:accent5>
        <a:srgbClr val="595B5D"/>
      </a:accent5>
      <a:accent6>
        <a:srgbClr val="159839"/>
      </a:accent6>
      <a:hlink>
        <a:srgbClr val="D47B22"/>
      </a:hlink>
      <a:folHlink>
        <a:srgbClr val="15983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